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1896" r:id="rId4"/>
    <p:sldId id="259" r:id="rId5"/>
    <p:sldId id="258" r:id="rId6"/>
    <p:sldId id="260" r:id="rId7"/>
    <p:sldId id="261" r:id="rId8"/>
    <p:sldId id="1899" r:id="rId9"/>
    <p:sldId id="262" r:id="rId10"/>
    <p:sldId id="1900" r:id="rId11"/>
    <p:sldId id="263" r:id="rId12"/>
    <p:sldId id="1901" r:id="rId13"/>
    <p:sldId id="264" r:id="rId14"/>
    <p:sldId id="266" r:id="rId15"/>
    <p:sldId id="267" r:id="rId16"/>
    <p:sldId id="277" r:id="rId17"/>
    <p:sldId id="278" r:id="rId18"/>
    <p:sldId id="279" r:id="rId19"/>
    <p:sldId id="281" r:id="rId20"/>
    <p:sldId id="1902" r:id="rId21"/>
    <p:sldId id="282" r:id="rId22"/>
    <p:sldId id="283" r:id="rId23"/>
    <p:sldId id="284" r:id="rId24"/>
    <p:sldId id="286" r:id="rId25"/>
    <p:sldId id="1903" r:id="rId26"/>
    <p:sldId id="285" r:id="rId27"/>
    <p:sldId id="288" r:id="rId28"/>
    <p:sldId id="275" r:id="rId29"/>
    <p:sldId id="276" r:id="rId30"/>
    <p:sldId id="289" r:id="rId31"/>
    <p:sldId id="290" r:id="rId32"/>
    <p:sldId id="294" r:id="rId33"/>
    <p:sldId id="292" r:id="rId34"/>
    <p:sldId id="1898" r:id="rId35"/>
    <p:sldId id="1897" r:id="rId36"/>
    <p:sldId id="29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98" autoAdjust="0"/>
    <p:restoredTop sz="94660"/>
  </p:normalViewPr>
  <p:slideViewPr>
    <p:cSldViewPr snapToGrid="0">
      <p:cViewPr varScale="1">
        <p:scale>
          <a:sx n="86" d="100"/>
          <a:sy n="86" d="100"/>
        </p:scale>
        <p:origin x="57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4FF45-6EFB-4B43-A7AD-5297872881C4}" type="datetimeFigureOut">
              <a:rPr lang="en-US" smtClean="0"/>
              <a:t>9/23/2023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A68D4-3B33-4B7A-839D-4592AF4B908A}" type="slidenum">
              <a:rPr lang="en-US" smtClean="0"/>
              <a:t>‹#›</a:t>
            </a:fld>
            <a:endParaRPr lang="en-US"/>
          </a:p>
        </p:txBody>
      </p:sp>
    </p:spTree>
    <p:extLst>
      <p:ext uri="{BB962C8B-B14F-4D97-AF65-F5344CB8AC3E}">
        <p14:creationId xmlns:p14="http://schemas.microsoft.com/office/powerpoint/2010/main" val="314935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B773AC-A11F-4F4B-BEE6-98C7AE5315D9}" type="datetime1">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0DC24-0E88-4024-9715-8BF2FF2FC2A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14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24F8D-44AB-4DEA-AB97-62C06FBB36B0}" type="datetime1">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0DC24-0E88-4024-9715-8BF2FF2FC2A4}" type="slidenum">
              <a:rPr lang="en-US" smtClean="0"/>
              <a:t>‹#›</a:t>
            </a:fld>
            <a:endParaRPr lang="en-US"/>
          </a:p>
        </p:txBody>
      </p:sp>
    </p:spTree>
    <p:extLst>
      <p:ext uri="{BB962C8B-B14F-4D97-AF65-F5344CB8AC3E}">
        <p14:creationId xmlns:p14="http://schemas.microsoft.com/office/powerpoint/2010/main" val="301643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D71064-C785-4E37-AE27-2BA44846B251}" type="datetime1">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0DC24-0E88-4024-9715-8BF2FF2FC2A4}" type="slidenum">
              <a:rPr lang="en-US" smtClean="0"/>
              <a:t>‹#›</a:t>
            </a:fld>
            <a:endParaRPr lang="en-US"/>
          </a:p>
        </p:txBody>
      </p:sp>
    </p:spTree>
    <p:extLst>
      <p:ext uri="{BB962C8B-B14F-4D97-AF65-F5344CB8AC3E}">
        <p14:creationId xmlns:p14="http://schemas.microsoft.com/office/powerpoint/2010/main" val="3342558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890970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876D67-1FAE-441D-A52B-3D91CD8CFB19}" type="datetime1">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0DC24-0E88-4024-9715-8BF2FF2FC2A4}" type="slidenum">
              <a:rPr lang="en-US" smtClean="0"/>
              <a:t>‹#›</a:t>
            </a:fld>
            <a:endParaRPr lang="en-US"/>
          </a:p>
        </p:txBody>
      </p:sp>
    </p:spTree>
    <p:extLst>
      <p:ext uri="{BB962C8B-B14F-4D97-AF65-F5344CB8AC3E}">
        <p14:creationId xmlns:p14="http://schemas.microsoft.com/office/powerpoint/2010/main" val="898227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8F098C-621F-44B4-89D6-DF2853308402}" type="datetime1">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0DC24-0E88-4024-9715-8BF2FF2FC2A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57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D800C5-30DB-42CE-9801-D3518FFBEC26}" type="datetime1">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0DC24-0E88-4024-9715-8BF2FF2FC2A4}" type="slidenum">
              <a:rPr lang="en-US" smtClean="0"/>
              <a:t>‹#›</a:t>
            </a:fld>
            <a:endParaRPr lang="en-US"/>
          </a:p>
        </p:txBody>
      </p:sp>
    </p:spTree>
    <p:extLst>
      <p:ext uri="{BB962C8B-B14F-4D97-AF65-F5344CB8AC3E}">
        <p14:creationId xmlns:p14="http://schemas.microsoft.com/office/powerpoint/2010/main" val="642168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20E5FB-FD16-4FBE-9AC3-98D15236E458}" type="datetime1">
              <a:rPr lang="en-US" smtClean="0"/>
              <a:t>9/23/2023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B0DC24-0E88-4024-9715-8BF2FF2FC2A4}" type="slidenum">
              <a:rPr lang="en-US" smtClean="0"/>
              <a:t>‹#›</a:t>
            </a:fld>
            <a:endParaRPr lang="en-US"/>
          </a:p>
        </p:txBody>
      </p:sp>
    </p:spTree>
    <p:extLst>
      <p:ext uri="{BB962C8B-B14F-4D97-AF65-F5344CB8AC3E}">
        <p14:creationId xmlns:p14="http://schemas.microsoft.com/office/powerpoint/2010/main" val="2003644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61FB79-23C3-4AC7-AB75-B79F7EC4520B}" type="datetime1">
              <a:rPr lang="en-US" smtClean="0"/>
              <a:t>9/23/2023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B0DC24-0E88-4024-9715-8BF2FF2FC2A4}" type="slidenum">
              <a:rPr lang="en-US" smtClean="0"/>
              <a:t>‹#›</a:t>
            </a:fld>
            <a:endParaRPr lang="en-US"/>
          </a:p>
        </p:txBody>
      </p:sp>
    </p:spTree>
    <p:extLst>
      <p:ext uri="{BB962C8B-B14F-4D97-AF65-F5344CB8AC3E}">
        <p14:creationId xmlns:p14="http://schemas.microsoft.com/office/powerpoint/2010/main" val="1747587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970564F-A94A-4785-860A-6246FA7592D6}" type="datetime1">
              <a:rPr lang="en-US" smtClean="0"/>
              <a:t>9/23/2023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1B0DC24-0E88-4024-9715-8BF2FF2FC2A4}" type="slidenum">
              <a:rPr lang="en-US" smtClean="0"/>
              <a:t>‹#›</a:t>
            </a:fld>
            <a:endParaRPr lang="en-US"/>
          </a:p>
        </p:txBody>
      </p:sp>
    </p:spTree>
    <p:extLst>
      <p:ext uri="{BB962C8B-B14F-4D97-AF65-F5344CB8AC3E}">
        <p14:creationId xmlns:p14="http://schemas.microsoft.com/office/powerpoint/2010/main" val="2480382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269D059-5D04-4CAA-A968-910A32878573}" type="datetime1">
              <a:rPr lang="en-US" smtClean="0"/>
              <a:t>9/23/2023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1B0DC24-0E88-4024-9715-8BF2FF2FC2A4}" type="slidenum">
              <a:rPr lang="en-US" smtClean="0"/>
              <a:t>‹#›</a:t>
            </a:fld>
            <a:endParaRPr lang="en-US"/>
          </a:p>
        </p:txBody>
      </p:sp>
    </p:spTree>
    <p:extLst>
      <p:ext uri="{BB962C8B-B14F-4D97-AF65-F5344CB8AC3E}">
        <p14:creationId xmlns:p14="http://schemas.microsoft.com/office/powerpoint/2010/main" val="1763307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052627-A1CE-47A7-B5D0-B1C7C363E375}" type="datetime1">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0DC24-0E88-4024-9715-8BF2FF2FC2A4}" type="slidenum">
              <a:rPr lang="en-US" smtClean="0"/>
              <a:t>‹#›</a:t>
            </a:fld>
            <a:endParaRPr lang="en-US"/>
          </a:p>
        </p:txBody>
      </p:sp>
    </p:spTree>
    <p:extLst>
      <p:ext uri="{BB962C8B-B14F-4D97-AF65-F5344CB8AC3E}">
        <p14:creationId xmlns:p14="http://schemas.microsoft.com/office/powerpoint/2010/main" val="638912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57DE66B-98EC-4E17-9E04-28A10CFAE966}" type="datetime1">
              <a:rPr lang="en-US" smtClean="0"/>
              <a:t>9/23/2023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1B0DC24-0E88-4024-9715-8BF2FF2FC2A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850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jpeg"/><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7.jpe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645B415C-5C02-40C5-CBA7-52F23CD490DB}"/>
              </a:ext>
            </a:extLst>
          </p:cNvPr>
          <p:cNvSpPr>
            <a:spLocks noGrp="1"/>
          </p:cNvSpPr>
          <p:nvPr>
            <p:ph type="dt" sz="half" idx="10"/>
          </p:nvPr>
        </p:nvSpPr>
        <p:spPr/>
        <p:txBody>
          <a:bodyPr/>
          <a:lstStyle/>
          <a:p>
            <a:fld id="{F5027399-EFA3-4ED6-A2F1-0A697ADD7F7C}" type="datetime1">
              <a:rPr lang="en-US" smtClean="0"/>
              <a:t>9/23/2023</a:t>
            </a:fld>
            <a:endParaRPr lang="en-US" dirty="0"/>
          </a:p>
        </p:txBody>
      </p:sp>
      <p:pic>
        <p:nvPicPr>
          <p:cNvPr id="7" name="Picture 6">
            <a:extLst>
              <a:ext uri="{FF2B5EF4-FFF2-40B4-BE49-F238E27FC236}">
                <a16:creationId xmlns:a16="http://schemas.microsoft.com/office/drawing/2014/main" id="{F2F5233E-D5FC-3D5A-01C3-3D02D223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57" y="-2610"/>
            <a:ext cx="13062857" cy="6858000"/>
          </a:xfrm>
          <a:prstGeom prst="rect">
            <a:avLst/>
          </a:prstGeom>
        </p:spPr>
      </p:pic>
      <p:sp>
        <p:nvSpPr>
          <p:cNvPr id="10" name="Slide Number Placeholder 9">
            <a:extLst>
              <a:ext uri="{FF2B5EF4-FFF2-40B4-BE49-F238E27FC236}">
                <a16:creationId xmlns:a16="http://schemas.microsoft.com/office/drawing/2014/main" id="{37607689-CD28-DF99-250B-1380E1B557CB}"/>
              </a:ext>
            </a:extLst>
          </p:cNvPr>
          <p:cNvSpPr>
            <a:spLocks noGrp="1"/>
          </p:cNvSpPr>
          <p:nvPr>
            <p:ph type="sldNum" sz="quarter" idx="12"/>
          </p:nvPr>
        </p:nvSpPr>
        <p:spPr/>
        <p:txBody>
          <a:bodyPr/>
          <a:lstStyle/>
          <a:p>
            <a:fld id="{11B0DC24-0E88-4024-9715-8BF2FF2FC2A4}" type="slidenum">
              <a:rPr lang="en-US" smtClean="0"/>
              <a:t>1</a:t>
            </a:fld>
            <a:endParaRPr lang="en-US"/>
          </a:p>
        </p:txBody>
      </p:sp>
    </p:spTree>
    <p:extLst>
      <p:ext uri="{BB962C8B-B14F-4D97-AF65-F5344CB8AC3E}">
        <p14:creationId xmlns:p14="http://schemas.microsoft.com/office/powerpoint/2010/main" val="2232535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0DA56EC-F98D-B2E3-5198-429285588593}"/>
              </a:ext>
            </a:extLst>
          </p:cNvPr>
          <p:cNvSpPr txBox="1"/>
          <p:nvPr/>
        </p:nvSpPr>
        <p:spPr>
          <a:xfrm>
            <a:off x="3569551" y="2811860"/>
            <a:ext cx="5760720"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GOLD SWAG KIT</a:t>
            </a:r>
          </a:p>
        </p:txBody>
      </p:sp>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Milestones in MLSA</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10</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pic>
        <p:nvPicPr>
          <p:cNvPr id="5" name="Picture 4">
            <a:extLst>
              <a:ext uri="{FF2B5EF4-FFF2-40B4-BE49-F238E27FC236}">
                <a16:creationId xmlns:a16="http://schemas.microsoft.com/office/drawing/2014/main" id="{8F4E6C18-15E3-8679-E899-5ACB329C9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7354" y="5237740"/>
            <a:ext cx="708326" cy="708326"/>
          </a:xfrm>
          <a:prstGeom prst="rect">
            <a:avLst/>
          </a:prstGeom>
        </p:spPr>
      </p:pic>
      <p:pic>
        <p:nvPicPr>
          <p:cNvPr id="12" name="Picture 2">
            <a:extLst>
              <a:ext uri="{FF2B5EF4-FFF2-40B4-BE49-F238E27FC236}">
                <a16:creationId xmlns:a16="http://schemas.microsoft.com/office/drawing/2014/main" id="{AD2412CA-B29F-FBF2-A7C3-1CA76ACDE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3314" y="1806526"/>
            <a:ext cx="6424522" cy="450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58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78F288C-B097-AFBF-BDF9-9B49FB113F3D}"/>
              </a:ext>
            </a:extLst>
          </p:cNvPr>
          <p:cNvSpPr txBox="1"/>
          <p:nvPr/>
        </p:nvSpPr>
        <p:spPr>
          <a:xfrm>
            <a:off x="3040412" y="3313742"/>
            <a:ext cx="6860046"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rPr>
              <a:t>Goto - https://mvp.microsoft.com/</a:t>
            </a:r>
          </a:p>
        </p:txBody>
      </p:sp>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How to apply</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11</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pic>
        <p:nvPicPr>
          <p:cNvPr id="11" name="Picture 10">
            <a:extLst>
              <a:ext uri="{FF2B5EF4-FFF2-40B4-BE49-F238E27FC236}">
                <a16:creationId xmlns:a16="http://schemas.microsoft.com/office/drawing/2014/main" id="{2338B956-2146-1990-5EE0-E07D7B8F9AFD}"/>
              </a:ext>
            </a:extLst>
          </p:cNvPr>
          <p:cNvPicPr>
            <a:picLocks noChangeAspect="1"/>
          </p:cNvPicPr>
          <p:nvPr/>
        </p:nvPicPr>
        <p:blipFill>
          <a:blip r:embed="rId5"/>
          <a:stretch>
            <a:fillRect/>
          </a:stretch>
        </p:blipFill>
        <p:spPr>
          <a:xfrm>
            <a:off x="1603337" y="1853071"/>
            <a:ext cx="8985326" cy="4466883"/>
          </a:xfrm>
          <a:prstGeom prst="rect">
            <a:avLst/>
          </a:prstGeom>
        </p:spPr>
      </p:pic>
      <p:pic>
        <p:nvPicPr>
          <p:cNvPr id="15" name="Picture 14">
            <a:extLst>
              <a:ext uri="{FF2B5EF4-FFF2-40B4-BE49-F238E27FC236}">
                <a16:creationId xmlns:a16="http://schemas.microsoft.com/office/drawing/2014/main" id="{75BC5F60-D8DF-5264-5F5A-637009AFCA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8663" y="5327381"/>
            <a:ext cx="708326" cy="708326"/>
          </a:xfrm>
          <a:prstGeom prst="rect">
            <a:avLst/>
          </a:prstGeom>
        </p:spPr>
      </p:pic>
    </p:spTree>
    <p:extLst>
      <p:ext uri="{BB962C8B-B14F-4D97-AF65-F5344CB8AC3E}">
        <p14:creationId xmlns:p14="http://schemas.microsoft.com/office/powerpoint/2010/main" val="15307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12</a:t>
            </a:fld>
            <a:endParaRPr lang="en-US" dirty="0"/>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155290" y="127212"/>
            <a:ext cx="708025" cy="695325"/>
          </a:xfrm>
        </p:spPr>
      </p:pic>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pic>
        <p:nvPicPr>
          <p:cNvPr id="13" name="Picture 12">
            <a:extLst>
              <a:ext uri="{FF2B5EF4-FFF2-40B4-BE49-F238E27FC236}">
                <a16:creationId xmlns:a16="http://schemas.microsoft.com/office/drawing/2014/main" id="{31475A8F-3DB5-348B-344F-9847119C8FB2}"/>
              </a:ext>
            </a:extLst>
          </p:cNvPr>
          <p:cNvPicPr>
            <a:picLocks noChangeAspect="1"/>
          </p:cNvPicPr>
          <p:nvPr/>
        </p:nvPicPr>
        <p:blipFill>
          <a:blip r:embed="rId5"/>
          <a:stretch>
            <a:fillRect/>
          </a:stretch>
        </p:blipFill>
        <p:spPr>
          <a:xfrm>
            <a:off x="4422226" y="929084"/>
            <a:ext cx="3585433" cy="4096148"/>
          </a:xfrm>
          <a:prstGeom prst="rect">
            <a:avLst/>
          </a:prstGeom>
        </p:spPr>
      </p:pic>
      <p:pic>
        <p:nvPicPr>
          <p:cNvPr id="15" name="Picture 14">
            <a:extLst>
              <a:ext uri="{FF2B5EF4-FFF2-40B4-BE49-F238E27FC236}">
                <a16:creationId xmlns:a16="http://schemas.microsoft.com/office/drawing/2014/main" id="{75BC5F60-D8DF-5264-5F5A-637009AFCA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8663" y="5327381"/>
            <a:ext cx="708326" cy="708326"/>
          </a:xfrm>
          <a:prstGeom prst="rect">
            <a:avLst/>
          </a:prstGeom>
        </p:spPr>
      </p:pic>
    </p:spTree>
    <p:extLst>
      <p:ext uri="{BB962C8B-B14F-4D97-AF65-F5344CB8AC3E}">
        <p14:creationId xmlns:p14="http://schemas.microsoft.com/office/powerpoint/2010/main" val="1109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How to apply – Application Questions</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13</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13" name="TextBox 12">
            <a:extLst>
              <a:ext uri="{FF2B5EF4-FFF2-40B4-BE49-F238E27FC236}">
                <a16:creationId xmlns:a16="http://schemas.microsoft.com/office/drawing/2014/main" id="{40093263-0DC0-8EFD-7D1C-FF0658BBA589}"/>
              </a:ext>
            </a:extLst>
          </p:cNvPr>
          <p:cNvSpPr txBox="1"/>
          <p:nvPr/>
        </p:nvSpPr>
        <p:spPr>
          <a:xfrm>
            <a:off x="1097280" y="2072640"/>
            <a:ext cx="9916160" cy="369332"/>
          </a:xfrm>
          <a:prstGeom prst="rect">
            <a:avLst/>
          </a:prstGeom>
          <a:noFill/>
        </p:spPr>
        <p:txBody>
          <a:bodyPr wrap="square" rtlCol="0">
            <a:spAutoFit/>
          </a:bodyPr>
          <a:lstStyle/>
          <a:p>
            <a:r>
              <a:rPr lang="en-US" dirty="0"/>
              <a:t> </a:t>
            </a:r>
          </a:p>
        </p:txBody>
      </p:sp>
      <p:sp>
        <p:nvSpPr>
          <p:cNvPr id="16" name="Rectangle 4">
            <a:extLst>
              <a:ext uri="{FF2B5EF4-FFF2-40B4-BE49-F238E27FC236}">
                <a16:creationId xmlns:a16="http://schemas.microsoft.com/office/drawing/2014/main" id="{26650635-B0E3-0C60-B8D0-5ECF2B2BCC35}"/>
              </a:ext>
            </a:extLst>
          </p:cNvPr>
          <p:cNvSpPr>
            <a:spLocks noChangeArrowheads="1"/>
          </p:cNvSpPr>
          <p:nvPr/>
        </p:nvSpPr>
        <p:spPr bwMode="auto">
          <a:xfrm rot="10800000" flipV="1">
            <a:off x="1178560" y="1951870"/>
            <a:ext cx="9834880"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914400"/>
            <a:r>
              <a:rPr lang="en-US" altLang="en-US" b="1" dirty="0">
                <a:solidFill>
                  <a:srgbClr val="212529"/>
                </a:solidFill>
                <a:latin typeface="-apple-system"/>
              </a:rPr>
              <a:t>Three questions - [2000 characters for writing and 2 minutes for video]</a:t>
            </a:r>
            <a:endParaRPr kumimoji="0" lang="en-US" altLang="en-US" b="1" i="0" u="none" strike="noStrike" cap="none" normalizeH="0" baseline="0" dirty="0">
              <a:ln>
                <a:noFill/>
              </a:ln>
              <a:solidFill>
                <a:srgbClr val="212529"/>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212529"/>
                </a:solidFill>
                <a:effectLst/>
                <a:latin typeface="-apple-system"/>
              </a:rPr>
              <a:t>Guide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12529"/>
                </a:solidFill>
                <a:effectLst/>
                <a:latin typeface="-apple-system"/>
              </a:rPr>
              <a:t>We are looking for students who are driven to guide their peers in learning technical skills. Tell us about one specific technical skill you have learned, and how you were guided to learning it. How would you use that experience to be a better Student Ambassador?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12529"/>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212529"/>
                </a:solidFill>
                <a:effectLst/>
                <a:latin typeface="-apple-system"/>
              </a:rPr>
              <a:t>Connect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12529"/>
                </a:solidFill>
                <a:effectLst/>
                <a:latin typeface="-apple-system"/>
              </a:rPr>
              <a:t>We are looking for students who have strong community ties and want to connect their communities to their peers. Tell us about a specific event you have planned that connected diverse audiences together. How would you use that experience to be a better Student Ambassador?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12529"/>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212529"/>
                </a:solidFill>
                <a:effectLst/>
                <a:latin typeface="-apple-system"/>
              </a:rPr>
              <a:t>Welcome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12529"/>
                </a:solidFill>
                <a:effectLst/>
                <a:latin typeface="-apple-system"/>
              </a:rPr>
              <a:t>We are looking for students who can provide an inclusive, accessible, and authentic environment to learn. Tell us about a specific time you welcomed a new person into one of your communities. How would you use that experience to be a better Student Ambassador?</a:t>
            </a:r>
          </a:p>
        </p:txBody>
      </p:sp>
      <p:pic>
        <p:nvPicPr>
          <p:cNvPr id="18" name="Picture 17">
            <a:extLst>
              <a:ext uri="{FF2B5EF4-FFF2-40B4-BE49-F238E27FC236}">
                <a16:creationId xmlns:a16="http://schemas.microsoft.com/office/drawing/2014/main" id="{B1C6D8D3-AE17-0DD6-068B-301707771B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3440" y="5401010"/>
            <a:ext cx="708326" cy="708326"/>
          </a:xfrm>
          <a:prstGeom prst="rect">
            <a:avLst/>
          </a:prstGeom>
        </p:spPr>
      </p:pic>
    </p:spTree>
    <p:extLst>
      <p:ext uri="{BB962C8B-B14F-4D97-AF65-F5344CB8AC3E}">
        <p14:creationId xmlns:p14="http://schemas.microsoft.com/office/powerpoint/2010/main" val="32729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How to apply – Additional Information</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14</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13" name="TextBox 12">
            <a:extLst>
              <a:ext uri="{FF2B5EF4-FFF2-40B4-BE49-F238E27FC236}">
                <a16:creationId xmlns:a16="http://schemas.microsoft.com/office/drawing/2014/main" id="{40093263-0DC0-8EFD-7D1C-FF0658BBA589}"/>
              </a:ext>
            </a:extLst>
          </p:cNvPr>
          <p:cNvSpPr txBox="1"/>
          <p:nvPr/>
        </p:nvSpPr>
        <p:spPr>
          <a:xfrm>
            <a:off x="1097280" y="2072640"/>
            <a:ext cx="9916160" cy="369332"/>
          </a:xfrm>
          <a:prstGeom prst="rect">
            <a:avLst/>
          </a:prstGeom>
          <a:noFill/>
        </p:spPr>
        <p:txBody>
          <a:bodyPr wrap="square" rtlCol="0">
            <a:spAutoFit/>
          </a:bodyPr>
          <a:lstStyle/>
          <a:p>
            <a:r>
              <a:rPr lang="en-US" dirty="0"/>
              <a:t> </a:t>
            </a:r>
          </a:p>
        </p:txBody>
      </p:sp>
      <p:sp>
        <p:nvSpPr>
          <p:cNvPr id="16" name="Rectangle 4">
            <a:extLst>
              <a:ext uri="{FF2B5EF4-FFF2-40B4-BE49-F238E27FC236}">
                <a16:creationId xmlns:a16="http://schemas.microsoft.com/office/drawing/2014/main" id="{26650635-B0E3-0C60-B8D0-5ECF2B2BCC35}"/>
              </a:ext>
            </a:extLst>
          </p:cNvPr>
          <p:cNvSpPr>
            <a:spLocks noChangeArrowheads="1"/>
          </p:cNvSpPr>
          <p:nvPr/>
        </p:nvSpPr>
        <p:spPr bwMode="auto">
          <a:xfrm rot="10800000" flipV="1">
            <a:off x="1312539" y="3963381"/>
            <a:ext cx="9585279"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i="0" dirty="0">
                <a:solidFill>
                  <a:srgbClr val="323130"/>
                </a:solidFill>
                <a:effectLst/>
                <a:latin typeface="Segoe UI" panose="020B0502040204020203" pitchFamily="34" charset="0"/>
              </a:rPr>
              <a:t>If you have a </a:t>
            </a:r>
            <a:r>
              <a:rPr lang="en-US" b="1" i="0" dirty="0">
                <a:solidFill>
                  <a:srgbClr val="323130"/>
                </a:solidFill>
                <a:effectLst/>
                <a:latin typeface="Segoe UI" panose="020B0502040204020203" pitchFamily="34" charset="0"/>
              </a:rPr>
              <a:t>Microsoft Learn profile</a:t>
            </a:r>
            <a:r>
              <a:rPr lang="en-US" i="0" dirty="0">
                <a:solidFill>
                  <a:srgbClr val="323130"/>
                </a:solidFill>
                <a:effectLst/>
                <a:latin typeface="Segoe UI" panose="020B0502040204020203" pitchFamily="34" charset="0"/>
              </a:rPr>
              <a:t>, please share the link to your profile here, so we can see what you've been learning. Use this space to tell us about your involvement in your community, both online and on campus, and any organizations you're involved in, especially if you hold leadership positions. Feel free to share anything else you'd like us to know here as well.</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u="none" strike="noStrike" cap="none" normalizeH="0" baseline="0" dirty="0">
              <a:ln>
                <a:noFill/>
              </a:ln>
              <a:solidFill>
                <a:srgbClr val="323130"/>
              </a:solidFill>
              <a:latin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u="none" strike="noStrike" cap="none" normalizeH="0" baseline="0" dirty="0">
                <a:ln>
                  <a:noFill/>
                </a:ln>
                <a:solidFill>
                  <a:srgbClr val="323130"/>
                </a:solidFill>
                <a:latin typeface="Segoe UI" panose="020B0502040204020203" pitchFamily="34" charset="0"/>
              </a:rPr>
              <a:t>Character limit - 10000</a:t>
            </a:r>
            <a:endParaRPr kumimoji="0" lang="en-US" altLang="en-US" i="0" u="none" strike="noStrike" cap="none" normalizeH="0" baseline="0" dirty="0">
              <a:ln>
                <a:noFill/>
              </a:ln>
              <a:solidFill>
                <a:srgbClr val="212529"/>
              </a:solidFill>
              <a:effectLst/>
              <a:latin typeface="-apple-system"/>
            </a:endParaRPr>
          </a:p>
        </p:txBody>
      </p:sp>
      <p:pic>
        <p:nvPicPr>
          <p:cNvPr id="12" name="Picture 11">
            <a:extLst>
              <a:ext uri="{FF2B5EF4-FFF2-40B4-BE49-F238E27FC236}">
                <a16:creationId xmlns:a16="http://schemas.microsoft.com/office/drawing/2014/main" id="{A9E3C273-ACAF-0598-A39A-2B31A715B6F4}"/>
              </a:ext>
            </a:extLst>
          </p:cNvPr>
          <p:cNvPicPr>
            <a:picLocks noChangeAspect="1"/>
          </p:cNvPicPr>
          <p:nvPr/>
        </p:nvPicPr>
        <p:blipFill>
          <a:blip r:embed="rId5"/>
          <a:stretch>
            <a:fillRect/>
          </a:stretch>
        </p:blipFill>
        <p:spPr>
          <a:xfrm>
            <a:off x="1312540" y="1850101"/>
            <a:ext cx="9585279" cy="2000539"/>
          </a:xfrm>
          <a:prstGeom prst="rect">
            <a:avLst/>
          </a:prstGeom>
        </p:spPr>
      </p:pic>
      <p:pic>
        <p:nvPicPr>
          <p:cNvPr id="15" name="Picture 14">
            <a:extLst>
              <a:ext uri="{FF2B5EF4-FFF2-40B4-BE49-F238E27FC236}">
                <a16:creationId xmlns:a16="http://schemas.microsoft.com/office/drawing/2014/main" id="{999A29ED-37E3-C49B-0630-261E0BD011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7354" y="5237740"/>
            <a:ext cx="708326" cy="708326"/>
          </a:xfrm>
          <a:prstGeom prst="rect">
            <a:avLst/>
          </a:prstGeom>
        </p:spPr>
      </p:pic>
    </p:spTree>
    <p:extLst>
      <p:ext uri="{BB962C8B-B14F-4D97-AF65-F5344CB8AC3E}">
        <p14:creationId xmlns:p14="http://schemas.microsoft.com/office/powerpoint/2010/main" val="571831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How to apply – Review</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15</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13" name="TextBox 12">
            <a:extLst>
              <a:ext uri="{FF2B5EF4-FFF2-40B4-BE49-F238E27FC236}">
                <a16:creationId xmlns:a16="http://schemas.microsoft.com/office/drawing/2014/main" id="{40093263-0DC0-8EFD-7D1C-FF0658BBA589}"/>
              </a:ext>
            </a:extLst>
          </p:cNvPr>
          <p:cNvSpPr txBox="1"/>
          <p:nvPr/>
        </p:nvSpPr>
        <p:spPr>
          <a:xfrm>
            <a:off x="1097280" y="2072640"/>
            <a:ext cx="9916160" cy="369332"/>
          </a:xfrm>
          <a:prstGeom prst="rect">
            <a:avLst/>
          </a:prstGeom>
          <a:noFill/>
        </p:spPr>
        <p:txBody>
          <a:bodyPr wrap="square" rtlCol="0">
            <a:spAutoFit/>
          </a:bodyPr>
          <a:lstStyle/>
          <a:p>
            <a:r>
              <a:rPr lang="en-US" dirty="0"/>
              <a:t> </a:t>
            </a:r>
          </a:p>
        </p:txBody>
      </p:sp>
      <p:sp>
        <p:nvSpPr>
          <p:cNvPr id="16" name="Rectangle 4">
            <a:extLst>
              <a:ext uri="{FF2B5EF4-FFF2-40B4-BE49-F238E27FC236}">
                <a16:creationId xmlns:a16="http://schemas.microsoft.com/office/drawing/2014/main" id="{26650635-B0E3-0C60-B8D0-5ECF2B2BCC35}"/>
              </a:ext>
            </a:extLst>
          </p:cNvPr>
          <p:cNvSpPr>
            <a:spLocks noChangeArrowheads="1"/>
          </p:cNvSpPr>
          <p:nvPr/>
        </p:nvSpPr>
        <p:spPr bwMode="auto">
          <a:xfrm rot="10800000" flipV="1">
            <a:off x="1146244" y="2344246"/>
            <a:ext cx="9585279"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i="0" dirty="0">
                <a:solidFill>
                  <a:srgbClr val="323130"/>
                </a:solidFill>
                <a:effectLst/>
                <a:latin typeface="Segoe UI" panose="020B0502040204020203" pitchFamily="34" charset="0"/>
              </a:rPr>
              <a:t>Microsoft reviews the application quarterly</a:t>
            </a:r>
            <a:r>
              <a:rPr lang="en-US" dirty="0">
                <a:solidFill>
                  <a:srgbClr val="323130"/>
                </a:solidFill>
                <a:latin typeface="Segoe UI" panose="020B0502040204020203" pitchFamily="34" charset="0"/>
              </a:rPr>
              <a:t>, (January, April, June, September). </a:t>
            </a:r>
            <a:r>
              <a:rPr lang="en-US" b="0" i="0" dirty="0">
                <a:solidFill>
                  <a:srgbClr val="3B3A39"/>
                </a:solidFill>
                <a:effectLst/>
                <a:latin typeface="Segoe UI" panose="020B0502040204020203" pitchFamily="34" charset="0"/>
              </a:rPr>
              <a:t>Students will be notified by email approximately one week before the respective start date.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u="none" strike="noStrike" cap="none" normalizeH="0" baseline="0" dirty="0">
              <a:ln>
                <a:noFill/>
              </a:ln>
              <a:solidFill>
                <a:srgbClr val="3B3A39"/>
              </a:solidFill>
              <a:latin typeface="Segoe UI" panose="020B0502040204020203" pitchFamily="34" charset="0"/>
            </a:endParaRPr>
          </a:p>
          <a:p>
            <a:pPr algn="just" defTabSz="914400"/>
            <a:r>
              <a:rPr lang="en-US" b="0" i="0" dirty="0">
                <a:solidFill>
                  <a:srgbClr val="3B3A39"/>
                </a:solidFill>
                <a:effectLst/>
                <a:latin typeface="Segoe UI" panose="020B0502040204020203" pitchFamily="34" charset="0"/>
              </a:rPr>
              <a:t>The application will be automatically saved, you can leave at any time and come back later to continue your application.</a:t>
            </a:r>
            <a:endParaRPr lang="en-US" b="0" i="0" dirty="0">
              <a:solidFill>
                <a:srgbClr val="212529"/>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rgbClr val="212529"/>
              </a:solidFill>
              <a:effectLst/>
              <a:latin typeface="-apple-system"/>
            </a:endParaRPr>
          </a:p>
        </p:txBody>
      </p:sp>
      <p:pic>
        <p:nvPicPr>
          <p:cNvPr id="5" name="Picture 4">
            <a:extLst>
              <a:ext uri="{FF2B5EF4-FFF2-40B4-BE49-F238E27FC236}">
                <a16:creationId xmlns:a16="http://schemas.microsoft.com/office/drawing/2014/main" id="{31C20422-8AC7-3EB8-22D4-4A8ED192F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7354" y="5237740"/>
            <a:ext cx="708326" cy="708326"/>
          </a:xfrm>
          <a:prstGeom prst="rect">
            <a:avLst/>
          </a:prstGeom>
        </p:spPr>
      </p:pic>
    </p:spTree>
    <p:extLst>
      <p:ext uri="{BB962C8B-B14F-4D97-AF65-F5344CB8AC3E}">
        <p14:creationId xmlns:p14="http://schemas.microsoft.com/office/powerpoint/2010/main" val="3858255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Postman Student Programs</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16</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pic>
        <p:nvPicPr>
          <p:cNvPr id="15" name="Picture 14">
            <a:extLst>
              <a:ext uri="{FF2B5EF4-FFF2-40B4-BE49-F238E27FC236}">
                <a16:creationId xmlns:a16="http://schemas.microsoft.com/office/drawing/2014/main" id="{71C6CA31-8DE1-47D4-CFC9-B0E909652DA9}"/>
              </a:ext>
            </a:extLst>
          </p:cNvPr>
          <p:cNvPicPr>
            <a:picLocks noChangeAspect="1"/>
          </p:cNvPicPr>
          <p:nvPr/>
        </p:nvPicPr>
        <p:blipFill>
          <a:blip r:embed="rId5"/>
          <a:stretch>
            <a:fillRect/>
          </a:stretch>
        </p:blipFill>
        <p:spPr>
          <a:xfrm>
            <a:off x="10006232" y="4759238"/>
            <a:ext cx="1599206" cy="1200328"/>
          </a:xfrm>
          <a:prstGeom prst="rect">
            <a:avLst/>
          </a:prstGeom>
        </p:spPr>
      </p:pic>
      <p:pic>
        <p:nvPicPr>
          <p:cNvPr id="17" name="Picture 16">
            <a:extLst>
              <a:ext uri="{FF2B5EF4-FFF2-40B4-BE49-F238E27FC236}">
                <a16:creationId xmlns:a16="http://schemas.microsoft.com/office/drawing/2014/main" id="{3CA99D56-7ED1-D44D-9CD7-8702AAB32EF5}"/>
              </a:ext>
            </a:extLst>
          </p:cNvPr>
          <p:cNvPicPr>
            <a:picLocks noChangeAspect="1"/>
          </p:cNvPicPr>
          <p:nvPr/>
        </p:nvPicPr>
        <p:blipFill>
          <a:blip r:embed="rId6"/>
          <a:stretch>
            <a:fillRect/>
          </a:stretch>
        </p:blipFill>
        <p:spPr>
          <a:xfrm>
            <a:off x="1269507" y="1853071"/>
            <a:ext cx="8838895" cy="4445155"/>
          </a:xfrm>
          <a:prstGeom prst="rect">
            <a:avLst/>
          </a:prstGeom>
        </p:spPr>
      </p:pic>
    </p:spTree>
    <p:extLst>
      <p:ext uri="{BB962C8B-B14F-4D97-AF65-F5344CB8AC3E}">
        <p14:creationId xmlns:p14="http://schemas.microsoft.com/office/powerpoint/2010/main" val="880914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Programs for Postman</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17</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pic>
        <p:nvPicPr>
          <p:cNvPr id="13" name="Picture 12">
            <a:extLst>
              <a:ext uri="{FF2B5EF4-FFF2-40B4-BE49-F238E27FC236}">
                <a16:creationId xmlns:a16="http://schemas.microsoft.com/office/drawing/2014/main" id="{65A34DAA-5C9F-76E8-17D8-60D801E14323}"/>
              </a:ext>
            </a:extLst>
          </p:cNvPr>
          <p:cNvPicPr>
            <a:picLocks noChangeAspect="1"/>
          </p:cNvPicPr>
          <p:nvPr/>
        </p:nvPicPr>
        <p:blipFill>
          <a:blip r:embed="rId5"/>
          <a:stretch>
            <a:fillRect/>
          </a:stretch>
        </p:blipFill>
        <p:spPr>
          <a:xfrm>
            <a:off x="661850" y="2181599"/>
            <a:ext cx="10910093" cy="3587883"/>
          </a:xfrm>
          <a:prstGeom prst="rect">
            <a:avLst/>
          </a:prstGeom>
        </p:spPr>
      </p:pic>
    </p:spTree>
    <p:extLst>
      <p:ext uri="{BB962C8B-B14F-4D97-AF65-F5344CB8AC3E}">
        <p14:creationId xmlns:p14="http://schemas.microsoft.com/office/powerpoint/2010/main" val="219312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Benefits - Postman Student </a:t>
            </a:r>
            <a:r>
              <a:rPr lang="en-US" sz="4000" b="1" dirty="0">
                <a:solidFill>
                  <a:schemeClr val="tx1">
                    <a:lumMod val="85000"/>
                    <a:lumOff val="15000"/>
                  </a:schemeClr>
                </a:solidFill>
                <a:effectLst>
                  <a:outerShdw blurRad="38100" dist="38100" dir="2700000" algn="tl">
                    <a:srgbClr val="000000">
                      <a:alpha val="43137"/>
                    </a:srgbClr>
                  </a:outerShdw>
                </a:effectLst>
              </a:rPr>
              <a:t>Leader Programs</a:t>
            </a:r>
            <a:endParaRPr lang="en-US" sz="4000" b="1" dirty="0">
              <a:solidFill>
                <a:schemeClr val="tx1">
                  <a:lumMod val="85000"/>
                  <a:lumOff val="15000"/>
                </a:schemeClr>
              </a:solidFill>
            </a:endParaRP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18</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pic>
        <p:nvPicPr>
          <p:cNvPr id="9" name="Picture 8">
            <a:extLst>
              <a:ext uri="{FF2B5EF4-FFF2-40B4-BE49-F238E27FC236}">
                <a16:creationId xmlns:a16="http://schemas.microsoft.com/office/drawing/2014/main" id="{534C9992-AB9C-35F4-90F9-1150E27F32F5}"/>
              </a:ext>
            </a:extLst>
          </p:cNvPr>
          <p:cNvPicPr>
            <a:picLocks noChangeAspect="1"/>
          </p:cNvPicPr>
          <p:nvPr/>
        </p:nvPicPr>
        <p:blipFill>
          <a:blip r:embed="rId5"/>
          <a:stretch>
            <a:fillRect/>
          </a:stretch>
        </p:blipFill>
        <p:spPr>
          <a:xfrm>
            <a:off x="2121006" y="1896751"/>
            <a:ext cx="7680121" cy="4041161"/>
          </a:xfrm>
          <a:prstGeom prst="rect">
            <a:avLst/>
          </a:prstGeom>
        </p:spPr>
      </p:pic>
      <p:pic>
        <p:nvPicPr>
          <p:cNvPr id="11" name="Picture 10">
            <a:extLst>
              <a:ext uri="{FF2B5EF4-FFF2-40B4-BE49-F238E27FC236}">
                <a16:creationId xmlns:a16="http://schemas.microsoft.com/office/drawing/2014/main" id="{4361C77E-8665-6DC6-89C9-AD48E8F852F7}"/>
              </a:ext>
            </a:extLst>
          </p:cNvPr>
          <p:cNvPicPr>
            <a:picLocks noChangeAspect="1"/>
          </p:cNvPicPr>
          <p:nvPr/>
        </p:nvPicPr>
        <p:blipFill>
          <a:blip r:embed="rId6"/>
          <a:stretch>
            <a:fillRect/>
          </a:stretch>
        </p:blipFill>
        <p:spPr>
          <a:xfrm>
            <a:off x="10006232" y="4759238"/>
            <a:ext cx="1599206" cy="1200328"/>
          </a:xfrm>
          <a:prstGeom prst="rect">
            <a:avLst/>
          </a:prstGeom>
        </p:spPr>
      </p:pic>
    </p:spTree>
    <p:extLst>
      <p:ext uri="{BB962C8B-B14F-4D97-AF65-F5344CB8AC3E}">
        <p14:creationId xmlns:p14="http://schemas.microsoft.com/office/powerpoint/2010/main" val="3521125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Benefits - Postman Student </a:t>
            </a:r>
            <a:r>
              <a:rPr lang="en-US" sz="4000" b="1" dirty="0">
                <a:solidFill>
                  <a:schemeClr val="tx1">
                    <a:lumMod val="85000"/>
                    <a:lumOff val="15000"/>
                  </a:schemeClr>
                </a:solidFill>
                <a:effectLst>
                  <a:outerShdw blurRad="38100" dist="38100" dir="2700000" algn="tl">
                    <a:srgbClr val="000000">
                      <a:alpha val="43137"/>
                    </a:srgbClr>
                  </a:outerShdw>
                </a:effectLst>
              </a:rPr>
              <a:t>Leader Programs</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19</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2068497"/>
            <a:ext cx="9576353" cy="1938992"/>
          </a:xfrm>
          <a:prstGeom prst="rect">
            <a:avLst/>
          </a:prstGeom>
          <a:noFill/>
        </p:spPr>
        <p:txBody>
          <a:bodyPr wrap="square" rtlCol="0">
            <a:spAutoFit/>
          </a:bodyPr>
          <a:lstStyle/>
          <a:p>
            <a:pPr marL="285750" indent="-285750" algn="just">
              <a:buFont typeface="Arial" panose="020B0604020202020204" pitchFamily="34" charset="0"/>
              <a:buChar char="•"/>
            </a:pPr>
            <a:r>
              <a:rPr lang="en-US" sz="2400" b="0" i="0" dirty="0">
                <a:solidFill>
                  <a:srgbClr val="333333"/>
                </a:solidFill>
                <a:effectLst/>
                <a:latin typeface="Segoe UI" panose="020B0502040204020203" pitchFamily="34" charset="0"/>
              </a:rPr>
              <a:t>Access to Postman resources to organize events on their campus.</a:t>
            </a:r>
          </a:p>
          <a:p>
            <a:pPr marL="285750" indent="-285750" algn="just">
              <a:buFont typeface="Arial" panose="020B0604020202020204" pitchFamily="34" charset="0"/>
              <a:buChar char="•"/>
            </a:pPr>
            <a:r>
              <a:rPr lang="en-US" sz="2400" b="0" i="0" dirty="0">
                <a:solidFill>
                  <a:srgbClr val="333333"/>
                </a:solidFill>
                <a:effectLst/>
                <a:latin typeface="Segoe UI" panose="020B0502040204020203" pitchFamily="34" charset="0"/>
              </a:rPr>
              <a:t>Postman Student Leader Badge.</a:t>
            </a:r>
          </a:p>
          <a:p>
            <a:pPr marL="285750" indent="-285750" algn="just">
              <a:buFont typeface="Arial" panose="020B0604020202020204" pitchFamily="34" charset="0"/>
              <a:buChar char="•"/>
            </a:pPr>
            <a:r>
              <a:rPr lang="en-US" sz="2400" b="0" i="0" dirty="0">
                <a:solidFill>
                  <a:srgbClr val="333333"/>
                </a:solidFill>
                <a:effectLst/>
                <a:latin typeface="Segoe UI" panose="020B0502040204020203" pitchFamily="34" charset="0"/>
              </a:rPr>
              <a:t>Opportunities to speak and participate in Postman events.</a:t>
            </a:r>
          </a:p>
          <a:p>
            <a:pPr marL="285750" indent="-285750" algn="just">
              <a:buFont typeface="Arial" panose="020B0604020202020204" pitchFamily="34" charset="0"/>
              <a:buChar char="•"/>
            </a:pPr>
            <a:r>
              <a:rPr lang="en-US" sz="2400" b="0" i="0" dirty="0">
                <a:solidFill>
                  <a:srgbClr val="333333"/>
                </a:solidFill>
                <a:effectLst/>
                <a:latin typeface="Segoe UI" panose="020B0502040204020203" pitchFamily="34" charset="0"/>
              </a:rPr>
              <a:t>Invitation to the online Postman Student Leader Program community.</a:t>
            </a:r>
            <a:endParaRPr lang="en-US" sz="2400" dirty="0"/>
          </a:p>
        </p:txBody>
      </p:sp>
      <p:pic>
        <p:nvPicPr>
          <p:cNvPr id="5" name="Picture 4">
            <a:extLst>
              <a:ext uri="{FF2B5EF4-FFF2-40B4-BE49-F238E27FC236}">
                <a16:creationId xmlns:a16="http://schemas.microsoft.com/office/drawing/2014/main" id="{14343029-E3C8-525A-1C5D-7F3201D9C208}"/>
              </a:ext>
            </a:extLst>
          </p:cNvPr>
          <p:cNvPicPr>
            <a:picLocks noChangeAspect="1"/>
          </p:cNvPicPr>
          <p:nvPr/>
        </p:nvPicPr>
        <p:blipFill>
          <a:blip r:embed="rId5"/>
          <a:stretch>
            <a:fillRect/>
          </a:stretch>
        </p:blipFill>
        <p:spPr>
          <a:xfrm>
            <a:off x="10006232" y="4759238"/>
            <a:ext cx="1599206" cy="1200328"/>
          </a:xfrm>
          <a:prstGeom prst="rect">
            <a:avLst/>
          </a:prstGeom>
        </p:spPr>
      </p:pic>
    </p:spTree>
    <p:extLst>
      <p:ext uri="{BB962C8B-B14F-4D97-AF65-F5344CB8AC3E}">
        <p14:creationId xmlns:p14="http://schemas.microsoft.com/office/powerpoint/2010/main" val="53545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33750" y="6459785"/>
            <a:ext cx="51752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2</a:t>
            </a:fld>
            <a:endParaRPr lang="en-US" dirty="0"/>
          </a:p>
        </p:txBody>
      </p:sp>
      <p:sp>
        <p:nvSpPr>
          <p:cNvPr id="22" name="TextBox 6">
            <a:extLst>
              <a:ext uri="{FF2B5EF4-FFF2-40B4-BE49-F238E27FC236}">
                <a16:creationId xmlns:a16="http://schemas.microsoft.com/office/drawing/2014/main" id="{284BF5AD-0A96-F29F-1F82-B97CC82C3736}"/>
              </a:ext>
            </a:extLst>
          </p:cNvPr>
          <p:cNvSpPr txBox="1"/>
          <p:nvPr/>
        </p:nvSpPr>
        <p:spPr>
          <a:xfrm>
            <a:off x="3117612" y="1495029"/>
            <a:ext cx="7393979" cy="1038811"/>
          </a:xfrm>
          <a:prstGeom prst="rect">
            <a:avLst/>
          </a:prstGeom>
        </p:spPr>
        <p:txBody>
          <a:bodyPr wrap="square" lIns="0" tIns="0" rIns="0" bIns="0" rtlCol="0" anchor="t">
            <a:spAutoFit/>
          </a:bodyPr>
          <a:lstStyle/>
          <a:p>
            <a:pPr>
              <a:lnSpc>
                <a:spcPts val="8880"/>
              </a:lnSpc>
            </a:pPr>
            <a:r>
              <a:rPr lang="en-US" sz="4800" b="1" dirty="0">
                <a:solidFill>
                  <a:schemeClr val="tx1">
                    <a:lumMod val="85000"/>
                    <a:lumOff val="15000"/>
                  </a:schemeClr>
                </a:solidFill>
                <a:latin typeface="+mj-lt"/>
              </a:rPr>
              <a:t>Tanvir Ahmed Khan</a:t>
            </a:r>
          </a:p>
        </p:txBody>
      </p:sp>
      <p:grpSp>
        <p:nvGrpSpPr>
          <p:cNvPr id="24" name="Group 23">
            <a:extLst>
              <a:ext uri="{FF2B5EF4-FFF2-40B4-BE49-F238E27FC236}">
                <a16:creationId xmlns:a16="http://schemas.microsoft.com/office/drawing/2014/main" id="{4B73E23B-995C-A57A-5615-4AC6A0318FAD}"/>
              </a:ext>
            </a:extLst>
          </p:cNvPr>
          <p:cNvGrpSpPr/>
          <p:nvPr/>
        </p:nvGrpSpPr>
        <p:grpSpPr>
          <a:xfrm>
            <a:off x="3144246" y="2757480"/>
            <a:ext cx="7347451" cy="1477328"/>
            <a:chOff x="1598256" y="5551231"/>
            <a:chExt cx="7122701" cy="1365234"/>
          </a:xfrm>
        </p:grpSpPr>
        <p:sp>
          <p:nvSpPr>
            <p:cNvPr id="25" name="TextBox 9">
              <a:extLst>
                <a:ext uri="{FF2B5EF4-FFF2-40B4-BE49-F238E27FC236}">
                  <a16:creationId xmlns:a16="http://schemas.microsoft.com/office/drawing/2014/main" id="{FE63495B-13C2-8356-8426-534219B8476E}"/>
                </a:ext>
              </a:extLst>
            </p:cNvPr>
            <p:cNvSpPr txBox="1"/>
            <p:nvPr/>
          </p:nvSpPr>
          <p:spPr>
            <a:xfrm>
              <a:off x="1598256" y="5551231"/>
              <a:ext cx="7122701" cy="1137694"/>
            </a:xfrm>
            <a:prstGeom prst="rect">
              <a:avLst/>
            </a:prstGeom>
          </p:spPr>
          <p:txBody>
            <a:bodyPr lIns="0" tIns="0" rIns="0" bIns="0" rtlCol="0" anchor="t">
              <a:spAutoFit/>
            </a:bodyPr>
            <a:lstStyle/>
            <a:p>
              <a:r>
                <a:rPr lang="en-US" sz="2000" b="1" dirty="0">
                  <a:solidFill>
                    <a:schemeClr val="tx1">
                      <a:lumMod val="85000"/>
                      <a:lumOff val="15000"/>
                    </a:schemeClr>
                  </a:solidFill>
                  <a:latin typeface="+mj-lt"/>
                </a:rPr>
                <a:t>Beta Microsoft Learn Student Ambassador</a:t>
              </a:r>
            </a:p>
            <a:p>
              <a:r>
                <a:rPr lang="en-US" sz="2000" b="1" dirty="0">
                  <a:solidFill>
                    <a:schemeClr val="tx1">
                      <a:lumMod val="85000"/>
                      <a:lumOff val="15000"/>
                    </a:schemeClr>
                  </a:solidFill>
                </a:rPr>
                <a:t>Competitive Programmer, Academic Mentor,</a:t>
              </a:r>
            </a:p>
            <a:p>
              <a:r>
                <a:rPr lang="en-US" sz="2000" b="1" dirty="0">
                  <a:solidFill>
                    <a:schemeClr val="tx1">
                      <a:lumMod val="85000"/>
                      <a:lumOff val="15000"/>
                    </a:schemeClr>
                  </a:solidFill>
                </a:rPr>
                <a:t>Programmer Lead @IIEC, Blockchain Enthusiast, CSE Senior</a:t>
              </a:r>
            </a:p>
            <a:p>
              <a:endParaRPr lang="en-US" sz="2000" b="1" dirty="0">
                <a:solidFill>
                  <a:schemeClr val="tx1">
                    <a:lumMod val="85000"/>
                    <a:lumOff val="15000"/>
                  </a:schemeClr>
                </a:solidFill>
              </a:endParaRPr>
            </a:p>
          </p:txBody>
        </p:sp>
        <p:sp>
          <p:nvSpPr>
            <p:cNvPr id="26" name="TextBox 25">
              <a:extLst>
                <a:ext uri="{FF2B5EF4-FFF2-40B4-BE49-F238E27FC236}">
                  <a16:creationId xmlns:a16="http://schemas.microsoft.com/office/drawing/2014/main" id="{12CDEAC0-C668-8541-EE8C-78E8DD09D071}"/>
                </a:ext>
              </a:extLst>
            </p:cNvPr>
            <p:cNvSpPr txBox="1"/>
            <p:nvPr/>
          </p:nvSpPr>
          <p:spPr>
            <a:xfrm>
              <a:off x="1598256" y="6461387"/>
              <a:ext cx="7122700" cy="455078"/>
            </a:xfrm>
            <a:prstGeom prst="rect">
              <a:avLst/>
            </a:prstGeom>
          </p:spPr>
          <p:txBody>
            <a:bodyPr lIns="0" tIns="0" rIns="0" bIns="0" rtlCol="0" anchor="t">
              <a:spAutoFit/>
            </a:bodyPr>
            <a:lstStyle/>
            <a:p>
              <a:endParaRPr lang="en-US" sz="1600" b="1" dirty="0">
                <a:solidFill>
                  <a:schemeClr val="accent2">
                    <a:lumMod val="75000"/>
                  </a:schemeClr>
                </a:solidFill>
              </a:endParaRPr>
            </a:p>
            <a:p>
              <a:r>
                <a:rPr lang="en-US" sz="1600" b="1" dirty="0">
                  <a:solidFill>
                    <a:schemeClr val="accent2">
                      <a:lumMod val="75000"/>
                    </a:schemeClr>
                  </a:solidFill>
                </a:rPr>
                <a:t>International University of Business Agriculture and Technology</a:t>
              </a:r>
            </a:p>
          </p:txBody>
        </p:sp>
      </p:grpSp>
      <p:pic>
        <p:nvPicPr>
          <p:cNvPr id="28" name="Content Placeholder 7">
            <a:extLst>
              <a:ext uri="{FF2B5EF4-FFF2-40B4-BE49-F238E27FC236}">
                <a16:creationId xmlns:a16="http://schemas.microsoft.com/office/drawing/2014/main" id="{C6E0A531-4501-4702-D610-85D43B7A4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a:prstGeom prst="rect">
            <a:avLst/>
          </a:prstGeom>
        </p:spPr>
      </p:pic>
      <p:pic>
        <p:nvPicPr>
          <p:cNvPr id="29" name="Picture 28">
            <a:extLst>
              <a:ext uri="{FF2B5EF4-FFF2-40B4-BE49-F238E27FC236}">
                <a16:creationId xmlns:a16="http://schemas.microsoft.com/office/drawing/2014/main" id="{DB3C6838-107F-D8D1-90DF-6ACF10B80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30" name="Picture 29">
            <a:extLst>
              <a:ext uri="{FF2B5EF4-FFF2-40B4-BE49-F238E27FC236}">
                <a16:creationId xmlns:a16="http://schemas.microsoft.com/office/drawing/2014/main" id="{EC973609-7CCD-34A6-E429-2E07DD7EE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Tree>
    <p:extLst>
      <p:ext uri="{BB962C8B-B14F-4D97-AF65-F5344CB8AC3E}">
        <p14:creationId xmlns:p14="http://schemas.microsoft.com/office/powerpoint/2010/main" val="282129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Postman Swag Kit</a:t>
            </a:r>
            <a:endParaRPr lang="en-US" sz="4000" b="1" dirty="0">
              <a:solidFill>
                <a:schemeClr val="tx1">
                  <a:lumMod val="85000"/>
                  <a:lumOff val="15000"/>
                </a:schemeClr>
              </a:solidFill>
              <a:effectLst>
                <a:outerShdw blurRad="38100" dist="38100" dir="2700000" algn="tl">
                  <a:srgbClr val="000000">
                    <a:alpha val="43137"/>
                  </a:srgbClr>
                </a:outerShdw>
              </a:effectLst>
            </a:endParaRP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20</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pic>
        <p:nvPicPr>
          <p:cNvPr id="5" name="Picture 4">
            <a:extLst>
              <a:ext uri="{FF2B5EF4-FFF2-40B4-BE49-F238E27FC236}">
                <a16:creationId xmlns:a16="http://schemas.microsoft.com/office/drawing/2014/main" id="{14343029-E3C8-525A-1C5D-7F3201D9C208}"/>
              </a:ext>
            </a:extLst>
          </p:cNvPr>
          <p:cNvPicPr>
            <a:picLocks noChangeAspect="1"/>
          </p:cNvPicPr>
          <p:nvPr/>
        </p:nvPicPr>
        <p:blipFill>
          <a:blip r:embed="rId5"/>
          <a:stretch>
            <a:fillRect/>
          </a:stretch>
        </p:blipFill>
        <p:spPr>
          <a:xfrm>
            <a:off x="10006232" y="4759238"/>
            <a:ext cx="1599206" cy="1200328"/>
          </a:xfrm>
          <a:prstGeom prst="rect">
            <a:avLst/>
          </a:prstGeom>
        </p:spPr>
      </p:pic>
      <p:pic>
        <p:nvPicPr>
          <p:cNvPr id="14" name="Picture 13">
            <a:extLst>
              <a:ext uri="{FF2B5EF4-FFF2-40B4-BE49-F238E27FC236}">
                <a16:creationId xmlns:a16="http://schemas.microsoft.com/office/drawing/2014/main" id="{BBEDAEC2-2BD0-8A7F-B69F-EB1743FCDD59}"/>
              </a:ext>
            </a:extLst>
          </p:cNvPr>
          <p:cNvPicPr>
            <a:picLocks noChangeAspect="1"/>
          </p:cNvPicPr>
          <p:nvPr/>
        </p:nvPicPr>
        <p:blipFill>
          <a:blip r:embed="rId6"/>
          <a:stretch>
            <a:fillRect/>
          </a:stretch>
        </p:blipFill>
        <p:spPr>
          <a:xfrm>
            <a:off x="2109288" y="1853071"/>
            <a:ext cx="7748641" cy="4405686"/>
          </a:xfrm>
          <a:prstGeom prst="rect">
            <a:avLst/>
          </a:prstGeom>
        </p:spPr>
      </p:pic>
    </p:spTree>
    <p:extLst>
      <p:ext uri="{BB962C8B-B14F-4D97-AF65-F5344CB8AC3E}">
        <p14:creationId xmlns:p14="http://schemas.microsoft.com/office/powerpoint/2010/main" val="190785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9CBE80-D90E-0934-F153-3B372B7C08C5}"/>
              </a:ext>
            </a:extLst>
          </p:cNvPr>
          <p:cNvSpPr txBox="1"/>
          <p:nvPr/>
        </p:nvSpPr>
        <p:spPr>
          <a:xfrm>
            <a:off x="2677530" y="3313742"/>
            <a:ext cx="7477760" cy="523220"/>
          </a:xfrm>
          <a:prstGeom prst="rect">
            <a:avLst/>
          </a:prstGeom>
          <a:noFill/>
        </p:spPr>
        <p:txBody>
          <a:bodyPr wrap="square" rtlCol="0">
            <a:spAutoFit/>
          </a:bodyPr>
          <a:lstStyle/>
          <a:p>
            <a:r>
              <a:rPr lang="en-US" sz="2800" b="1" dirty="0"/>
              <a:t>Goto - www.postman.com/student-program/</a:t>
            </a:r>
          </a:p>
        </p:txBody>
      </p:sp>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Application Process for </a:t>
            </a:r>
            <a:r>
              <a:rPr lang="en-US" sz="4000" b="1">
                <a:solidFill>
                  <a:schemeClr val="tx1">
                    <a:lumMod val="85000"/>
                    <a:lumOff val="15000"/>
                  </a:schemeClr>
                </a:solidFill>
              </a:rPr>
              <a:t>Student Expert</a:t>
            </a:r>
            <a:endParaRPr lang="en-US" sz="4000" b="1" dirty="0">
              <a:solidFill>
                <a:schemeClr val="tx1">
                  <a:lumMod val="85000"/>
                  <a:lumOff val="15000"/>
                </a:schemeClr>
              </a:solidFill>
            </a:endParaRP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21</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pic>
        <p:nvPicPr>
          <p:cNvPr id="9" name="Picture 8">
            <a:extLst>
              <a:ext uri="{FF2B5EF4-FFF2-40B4-BE49-F238E27FC236}">
                <a16:creationId xmlns:a16="http://schemas.microsoft.com/office/drawing/2014/main" id="{AB28D96A-45EB-2D16-5CC1-5853F83277F0}"/>
              </a:ext>
            </a:extLst>
          </p:cNvPr>
          <p:cNvPicPr>
            <a:picLocks noChangeAspect="1"/>
          </p:cNvPicPr>
          <p:nvPr/>
        </p:nvPicPr>
        <p:blipFill>
          <a:blip r:embed="rId5"/>
          <a:stretch>
            <a:fillRect/>
          </a:stretch>
        </p:blipFill>
        <p:spPr>
          <a:xfrm>
            <a:off x="1935137" y="1853072"/>
            <a:ext cx="8362393" cy="4317992"/>
          </a:xfrm>
          <a:prstGeom prst="rect">
            <a:avLst/>
          </a:prstGeom>
        </p:spPr>
      </p:pic>
      <p:pic>
        <p:nvPicPr>
          <p:cNvPr id="14" name="Picture 13">
            <a:extLst>
              <a:ext uri="{FF2B5EF4-FFF2-40B4-BE49-F238E27FC236}">
                <a16:creationId xmlns:a16="http://schemas.microsoft.com/office/drawing/2014/main" id="{6022253D-3CE8-A883-7BB9-0215ECAEC4B3}"/>
              </a:ext>
            </a:extLst>
          </p:cNvPr>
          <p:cNvPicPr>
            <a:picLocks noChangeAspect="1"/>
          </p:cNvPicPr>
          <p:nvPr/>
        </p:nvPicPr>
        <p:blipFill>
          <a:blip r:embed="rId6"/>
          <a:stretch>
            <a:fillRect/>
          </a:stretch>
        </p:blipFill>
        <p:spPr>
          <a:xfrm>
            <a:off x="1375432" y="1866849"/>
            <a:ext cx="9380175" cy="4419927"/>
          </a:xfrm>
          <a:prstGeom prst="rect">
            <a:avLst/>
          </a:prstGeom>
        </p:spPr>
      </p:pic>
      <p:pic>
        <p:nvPicPr>
          <p:cNvPr id="16" name="Picture 15">
            <a:extLst>
              <a:ext uri="{FF2B5EF4-FFF2-40B4-BE49-F238E27FC236}">
                <a16:creationId xmlns:a16="http://schemas.microsoft.com/office/drawing/2014/main" id="{9C92F1A5-FB81-246E-31E8-6C9845EAFA22}"/>
              </a:ext>
            </a:extLst>
          </p:cNvPr>
          <p:cNvPicPr>
            <a:picLocks noChangeAspect="1"/>
          </p:cNvPicPr>
          <p:nvPr/>
        </p:nvPicPr>
        <p:blipFill>
          <a:blip r:embed="rId7"/>
          <a:stretch>
            <a:fillRect/>
          </a:stretch>
        </p:blipFill>
        <p:spPr>
          <a:xfrm>
            <a:off x="1647647" y="1791296"/>
            <a:ext cx="8896705" cy="4418851"/>
          </a:xfrm>
          <a:prstGeom prst="rect">
            <a:avLst/>
          </a:prstGeom>
        </p:spPr>
      </p:pic>
      <p:pic>
        <p:nvPicPr>
          <p:cNvPr id="18" name="Picture 17">
            <a:extLst>
              <a:ext uri="{FF2B5EF4-FFF2-40B4-BE49-F238E27FC236}">
                <a16:creationId xmlns:a16="http://schemas.microsoft.com/office/drawing/2014/main" id="{6CD8D0D9-6837-5F79-06E5-37F24C9258BF}"/>
              </a:ext>
            </a:extLst>
          </p:cNvPr>
          <p:cNvPicPr>
            <a:picLocks noChangeAspect="1"/>
          </p:cNvPicPr>
          <p:nvPr/>
        </p:nvPicPr>
        <p:blipFill>
          <a:blip r:embed="rId8"/>
          <a:stretch>
            <a:fillRect/>
          </a:stretch>
        </p:blipFill>
        <p:spPr>
          <a:xfrm>
            <a:off x="1583092" y="1805781"/>
            <a:ext cx="7832168" cy="4513435"/>
          </a:xfrm>
          <a:prstGeom prst="rect">
            <a:avLst/>
          </a:prstGeom>
        </p:spPr>
      </p:pic>
      <p:pic>
        <p:nvPicPr>
          <p:cNvPr id="19" name="Picture 18">
            <a:extLst>
              <a:ext uri="{FF2B5EF4-FFF2-40B4-BE49-F238E27FC236}">
                <a16:creationId xmlns:a16="http://schemas.microsoft.com/office/drawing/2014/main" id="{70D3CA38-675C-A690-F8A0-B64CF2469366}"/>
              </a:ext>
            </a:extLst>
          </p:cNvPr>
          <p:cNvPicPr>
            <a:picLocks noChangeAspect="1"/>
          </p:cNvPicPr>
          <p:nvPr/>
        </p:nvPicPr>
        <p:blipFill>
          <a:blip r:embed="rId9"/>
          <a:stretch>
            <a:fillRect/>
          </a:stretch>
        </p:blipFill>
        <p:spPr>
          <a:xfrm>
            <a:off x="10247125" y="4914119"/>
            <a:ext cx="1599206" cy="1200328"/>
          </a:xfrm>
          <a:prstGeom prst="rect">
            <a:avLst/>
          </a:prstGeom>
        </p:spPr>
      </p:pic>
    </p:spTree>
    <p:extLst>
      <p:ext uri="{BB962C8B-B14F-4D97-AF65-F5344CB8AC3E}">
        <p14:creationId xmlns:p14="http://schemas.microsoft.com/office/powerpoint/2010/main" val="135179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9CBE80-D90E-0934-F153-3B372B7C08C5}"/>
              </a:ext>
            </a:extLst>
          </p:cNvPr>
          <p:cNvSpPr txBox="1"/>
          <p:nvPr/>
        </p:nvSpPr>
        <p:spPr>
          <a:xfrm>
            <a:off x="1480635" y="3364212"/>
            <a:ext cx="9291690" cy="523220"/>
          </a:xfrm>
          <a:prstGeom prst="rect">
            <a:avLst/>
          </a:prstGeom>
          <a:noFill/>
        </p:spPr>
        <p:txBody>
          <a:bodyPr wrap="square" rtlCol="0">
            <a:spAutoFit/>
          </a:bodyPr>
          <a:lstStyle/>
          <a:p>
            <a:r>
              <a:rPr lang="en-US" sz="2800" b="1" dirty="0"/>
              <a:t>Goto - www.postman.com/student-program/student-leader/</a:t>
            </a:r>
          </a:p>
        </p:txBody>
      </p:sp>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Application Process for Student Leader</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22</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pic>
        <p:nvPicPr>
          <p:cNvPr id="15" name="Picture 14">
            <a:extLst>
              <a:ext uri="{FF2B5EF4-FFF2-40B4-BE49-F238E27FC236}">
                <a16:creationId xmlns:a16="http://schemas.microsoft.com/office/drawing/2014/main" id="{78C67C0B-93C5-A9B7-6A22-C1D35F8FF15E}"/>
              </a:ext>
            </a:extLst>
          </p:cNvPr>
          <p:cNvPicPr>
            <a:picLocks noChangeAspect="1"/>
          </p:cNvPicPr>
          <p:nvPr/>
        </p:nvPicPr>
        <p:blipFill>
          <a:blip r:embed="rId5"/>
          <a:stretch>
            <a:fillRect/>
          </a:stretch>
        </p:blipFill>
        <p:spPr>
          <a:xfrm>
            <a:off x="1325361" y="1853071"/>
            <a:ext cx="9446964" cy="4286455"/>
          </a:xfrm>
          <a:prstGeom prst="rect">
            <a:avLst/>
          </a:prstGeom>
        </p:spPr>
      </p:pic>
      <p:pic>
        <p:nvPicPr>
          <p:cNvPr id="19" name="Picture 18">
            <a:extLst>
              <a:ext uri="{FF2B5EF4-FFF2-40B4-BE49-F238E27FC236}">
                <a16:creationId xmlns:a16="http://schemas.microsoft.com/office/drawing/2014/main" id="{248EA45D-A38B-C61F-2D0F-8813BCF5CBD8}"/>
              </a:ext>
            </a:extLst>
          </p:cNvPr>
          <p:cNvPicPr>
            <a:picLocks noChangeAspect="1"/>
          </p:cNvPicPr>
          <p:nvPr/>
        </p:nvPicPr>
        <p:blipFill>
          <a:blip r:embed="rId6"/>
          <a:stretch>
            <a:fillRect/>
          </a:stretch>
        </p:blipFill>
        <p:spPr>
          <a:xfrm>
            <a:off x="2087586" y="1972804"/>
            <a:ext cx="8544952" cy="4166722"/>
          </a:xfrm>
          <a:prstGeom prst="rect">
            <a:avLst/>
          </a:prstGeom>
        </p:spPr>
      </p:pic>
      <p:pic>
        <p:nvPicPr>
          <p:cNvPr id="20" name="Picture 19">
            <a:extLst>
              <a:ext uri="{FF2B5EF4-FFF2-40B4-BE49-F238E27FC236}">
                <a16:creationId xmlns:a16="http://schemas.microsoft.com/office/drawing/2014/main" id="{F8A6AE47-A7D8-A594-47A4-B2AF0BEA87F9}"/>
              </a:ext>
            </a:extLst>
          </p:cNvPr>
          <p:cNvPicPr>
            <a:picLocks noChangeAspect="1"/>
          </p:cNvPicPr>
          <p:nvPr/>
        </p:nvPicPr>
        <p:blipFill>
          <a:blip r:embed="rId7"/>
          <a:stretch>
            <a:fillRect/>
          </a:stretch>
        </p:blipFill>
        <p:spPr>
          <a:xfrm>
            <a:off x="906871" y="4678676"/>
            <a:ext cx="1599206" cy="1200328"/>
          </a:xfrm>
          <a:prstGeom prst="rect">
            <a:avLst/>
          </a:prstGeom>
        </p:spPr>
      </p:pic>
    </p:spTree>
    <p:extLst>
      <p:ext uri="{BB962C8B-B14F-4D97-AF65-F5344CB8AC3E}">
        <p14:creationId xmlns:p14="http://schemas.microsoft.com/office/powerpoint/2010/main" val="2526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AWS Cloud Captain</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23</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13" name="TextBox 12">
            <a:extLst>
              <a:ext uri="{FF2B5EF4-FFF2-40B4-BE49-F238E27FC236}">
                <a16:creationId xmlns:a16="http://schemas.microsoft.com/office/drawing/2014/main" id="{40093263-0DC0-8EFD-7D1C-FF0658BBA589}"/>
              </a:ext>
            </a:extLst>
          </p:cNvPr>
          <p:cNvSpPr txBox="1"/>
          <p:nvPr/>
        </p:nvSpPr>
        <p:spPr>
          <a:xfrm>
            <a:off x="1097280" y="2072640"/>
            <a:ext cx="9916160" cy="369332"/>
          </a:xfrm>
          <a:prstGeom prst="rect">
            <a:avLst/>
          </a:prstGeom>
          <a:noFill/>
        </p:spPr>
        <p:txBody>
          <a:bodyPr wrap="square" rtlCol="0">
            <a:spAutoFit/>
          </a:bodyPr>
          <a:lstStyle/>
          <a:p>
            <a:r>
              <a:rPr lang="en-US" dirty="0"/>
              <a:t> </a:t>
            </a:r>
          </a:p>
        </p:txBody>
      </p:sp>
      <p:pic>
        <p:nvPicPr>
          <p:cNvPr id="15" name="Picture 14">
            <a:extLst>
              <a:ext uri="{FF2B5EF4-FFF2-40B4-BE49-F238E27FC236}">
                <a16:creationId xmlns:a16="http://schemas.microsoft.com/office/drawing/2014/main" id="{DB45B48B-0081-0C90-A908-E8C33D72B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2142" y="5255417"/>
            <a:ext cx="1002948" cy="620966"/>
          </a:xfrm>
          <a:prstGeom prst="rect">
            <a:avLst/>
          </a:prstGeom>
        </p:spPr>
      </p:pic>
      <p:pic>
        <p:nvPicPr>
          <p:cNvPr id="18" name="Picture 17">
            <a:extLst>
              <a:ext uri="{FF2B5EF4-FFF2-40B4-BE49-F238E27FC236}">
                <a16:creationId xmlns:a16="http://schemas.microsoft.com/office/drawing/2014/main" id="{A5BB2279-3269-99FD-5AAF-7FB42B43E6F3}"/>
              </a:ext>
            </a:extLst>
          </p:cNvPr>
          <p:cNvPicPr>
            <a:picLocks noChangeAspect="1"/>
          </p:cNvPicPr>
          <p:nvPr/>
        </p:nvPicPr>
        <p:blipFill>
          <a:blip r:embed="rId6"/>
          <a:stretch>
            <a:fillRect/>
          </a:stretch>
        </p:blipFill>
        <p:spPr>
          <a:xfrm>
            <a:off x="1460477" y="1877009"/>
            <a:ext cx="8801017" cy="4280301"/>
          </a:xfrm>
          <a:prstGeom prst="rect">
            <a:avLst/>
          </a:prstGeom>
        </p:spPr>
      </p:pic>
    </p:spTree>
    <p:extLst>
      <p:ext uri="{BB962C8B-B14F-4D97-AF65-F5344CB8AC3E}">
        <p14:creationId xmlns:p14="http://schemas.microsoft.com/office/powerpoint/2010/main" val="876525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Benefits</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24</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13" name="TextBox 12">
            <a:extLst>
              <a:ext uri="{FF2B5EF4-FFF2-40B4-BE49-F238E27FC236}">
                <a16:creationId xmlns:a16="http://schemas.microsoft.com/office/drawing/2014/main" id="{40093263-0DC0-8EFD-7D1C-FF0658BBA589}"/>
              </a:ext>
            </a:extLst>
          </p:cNvPr>
          <p:cNvSpPr txBox="1"/>
          <p:nvPr/>
        </p:nvSpPr>
        <p:spPr>
          <a:xfrm>
            <a:off x="1097280" y="2072640"/>
            <a:ext cx="9916160" cy="369332"/>
          </a:xfrm>
          <a:prstGeom prst="rect">
            <a:avLst/>
          </a:prstGeom>
          <a:noFill/>
        </p:spPr>
        <p:txBody>
          <a:bodyPr wrap="square" rtlCol="0">
            <a:spAutoFit/>
          </a:bodyPr>
          <a:lstStyle/>
          <a:p>
            <a:r>
              <a:rPr lang="en-US" dirty="0"/>
              <a:t> </a:t>
            </a:r>
          </a:p>
        </p:txBody>
      </p:sp>
      <p:pic>
        <p:nvPicPr>
          <p:cNvPr id="11" name="Picture 10">
            <a:extLst>
              <a:ext uri="{FF2B5EF4-FFF2-40B4-BE49-F238E27FC236}">
                <a16:creationId xmlns:a16="http://schemas.microsoft.com/office/drawing/2014/main" id="{2A856990-1B4B-E3AC-2519-4D27CEBB1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2142" y="5255417"/>
            <a:ext cx="1002948" cy="620966"/>
          </a:xfrm>
          <a:prstGeom prst="rect">
            <a:avLst/>
          </a:prstGeom>
        </p:spPr>
      </p:pic>
      <p:sp>
        <p:nvSpPr>
          <p:cNvPr id="5" name="Freeform 2">
            <a:extLst>
              <a:ext uri="{FF2B5EF4-FFF2-40B4-BE49-F238E27FC236}">
                <a16:creationId xmlns:a16="http://schemas.microsoft.com/office/drawing/2014/main" id="{F74BFFFD-C845-FB2B-B2BD-D112029C2225}"/>
              </a:ext>
            </a:extLst>
          </p:cNvPr>
          <p:cNvSpPr/>
          <p:nvPr/>
        </p:nvSpPr>
        <p:spPr>
          <a:xfrm>
            <a:off x="1178560" y="1809666"/>
            <a:ext cx="7410112" cy="4364422"/>
          </a:xfrm>
          <a:custGeom>
            <a:avLst/>
            <a:gdLst/>
            <a:ahLst/>
            <a:cxnLst/>
            <a:rect l="l" t="t" r="r" b="b"/>
            <a:pathLst>
              <a:path w="12234130" h="7205681">
                <a:moveTo>
                  <a:pt x="0" y="0"/>
                </a:moveTo>
                <a:lnTo>
                  <a:pt x="12234129" y="0"/>
                </a:lnTo>
                <a:lnTo>
                  <a:pt x="12234129" y="7205681"/>
                </a:lnTo>
                <a:lnTo>
                  <a:pt x="0" y="7205681"/>
                </a:lnTo>
                <a:lnTo>
                  <a:pt x="0" y="0"/>
                </a:lnTo>
                <a:close/>
              </a:path>
            </a:pathLst>
          </a:custGeom>
          <a:blipFill>
            <a:blip r:embed="rId6"/>
            <a:stretch>
              <a:fillRect r="-2189"/>
            </a:stretch>
          </a:blipFill>
        </p:spPr>
        <p:txBody>
          <a:bodyPr/>
          <a:lstStyle/>
          <a:p>
            <a:endParaRPr lang="en-US"/>
          </a:p>
        </p:txBody>
      </p:sp>
    </p:spTree>
    <p:extLst>
      <p:ext uri="{BB962C8B-B14F-4D97-AF65-F5344CB8AC3E}">
        <p14:creationId xmlns:p14="http://schemas.microsoft.com/office/powerpoint/2010/main" val="3754167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AWS Swag Kit</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25</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pic>
        <p:nvPicPr>
          <p:cNvPr id="11" name="Picture 10">
            <a:extLst>
              <a:ext uri="{FF2B5EF4-FFF2-40B4-BE49-F238E27FC236}">
                <a16:creationId xmlns:a16="http://schemas.microsoft.com/office/drawing/2014/main" id="{2A856990-1B4B-E3AC-2519-4D27CEBB1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2142" y="5255417"/>
            <a:ext cx="1002948" cy="620966"/>
          </a:xfrm>
          <a:prstGeom prst="rect">
            <a:avLst/>
          </a:prstGeom>
        </p:spPr>
      </p:pic>
      <p:pic>
        <p:nvPicPr>
          <p:cNvPr id="14" name="Picture 13">
            <a:extLst>
              <a:ext uri="{FF2B5EF4-FFF2-40B4-BE49-F238E27FC236}">
                <a16:creationId xmlns:a16="http://schemas.microsoft.com/office/drawing/2014/main" id="{83A5867F-3186-0B49-01A5-F37695F946B5}"/>
              </a:ext>
            </a:extLst>
          </p:cNvPr>
          <p:cNvPicPr>
            <a:picLocks noChangeAspect="1"/>
          </p:cNvPicPr>
          <p:nvPr/>
        </p:nvPicPr>
        <p:blipFill>
          <a:blip r:embed="rId6"/>
          <a:stretch>
            <a:fillRect/>
          </a:stretch>
        </p:blipFill>
        <p:spPr>
          <a:xfrm>
            <a:off x="2866074" y="1756398"/>
            <a:ext cx="5079439" cy="4549410"/>
          </a:xfrm>
          <a:prstGeom prst="rect">
            <a:avLst/>
          </a:prstGeom>
        </p:spPr>
      </p:pic>
    </p:spTree>
    <p:extLst>
      <p:ext uri="{BB962C8B-B14F-4D97-AF65-F5344CB8AC3E}">
        <p14:creationId xmlns:p14="http://schemas.microsoft.com/office/powerpoint/2010/main" val="247344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AWS Cloud Captain – BD Community</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26</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13" name="TextBox 12">
            <a:extLst>
              <a:ext uri="{FF2B5EF4-FFF2-40B4-BE49-F238E27FC236}">
                <a16:creationId xmlns:a16="http://schemas.microsoft.com/office/drawing/2014/main" id="{40093263-0DC0-8EFD-7D1C-FF0658BBA589}"/>
              </a:ext>
            </a:extLst>
          </p:cNvPr>
          <p:cNvSpPr txBox="1"/>
          <p:nvPr/>
        </p:nvSpPr>
        <p:spPr>
          <a:xfrm>
            <a:off x="1097280" y="2072640"/>
            <a:ext cx="9916160" cy="369332"/>
          </a:xfrm>
          <a:prstGeom prst="rect">
            <a:avLst/>
          </a:prstGeom>
          <a:noFill/>
        </p:spPr>
        <p:txBody>
          <a:bodyPr wrap="square" rtlCol="0">
            <a:spAutoFit/>
          </a:bodyPr>
          <a:lstStyle/>
          <a:p>
            <a:r>
              <a:rPr lang="en-US" dirty="0"/>
              <a:t> </a:t>
            </a:r>
          </a:p>
        </p:txBody>
      </p:sp>
      <p:sp>
        <p:nvSpPr>
          <p:cNvPr id="9" name="Freeform 2">
            <a:extLst>
              <a:ext uri="{FF2B5EF4-FFF2-40B4-BE49-F238E27FC236}">
                <a16:creationId xmlns:a16="http://schemas.microsoft.com/office/drawing/2014/main" id="{167162F5-FD7E-1608-483F-51495C5F692B}"/>
              </a:ext>
            </a:extLst>
          </p:cNvPr>
          <p:cNvSpPr/>
          <p:nvPr/>
        </p:nvSpPr>
        <p:spPr>
          <a:xfrm>
            <a:off x="871959" y="1794609"/>
            <a:ext cx="9283331" cy="4142579"/>
          </a:xfrm>
          <a:custGeom>
            <a:avLst/>
            <a:gdLst/>
            <a:ahLst/>
            <a:cxnLst/>
            <a:rect l="l" t="t" r="r" b="b"/>
            <a:pathLst>
              <a:path w="12188153" h="5616960">
                <a:moveTo>
                  <a:pt x="0" y="0"/>
                </a:moveTo>
                <a:lnTo>
                  <a:pt x="12188153" y="0"/>
                </a:lnTo>
                <a:lnTo>
                  <a:pt x="12188153" y="5616960"/>
                </a:lnTo>
                <a:lnTo>
                  <a:pt x="0" y="5616960"/>
                </a:lnTo>
                <a:lnTo>
                  <a:pt x="0" y="0"/>
                </a:lnTo>
                <a:close/>
              </a:path>
            </a:pathLst>
          </a:custGeom>
          <a:blipFill>
            <a:blip r:embed="rId5"/>
            <a:stretch>
              <a:fillRect/>
            </a:stretch>
          </a:blipFill>
        </p:spPr>
        <p:txBody>
          <a:bodyPr/>
          <a:lstStyle/>
          <a:p>
            <a:endParaRPr lang="en-US"/>
          </a:p>
        </p:txBody>
      </p:sp>
      <p:pic>
        <p:nvPicPr>
          <p:cNvPr id="11" name="Picture 10">
            <a:extLst>
              <a:ext uri="{FF2B5EF4-FFF2-40B4-BE49-F238E27FC236}">
                <a16:creationId xmlns:a16="http://schemas.microsoft.com/office/drawing/2014/main" id="{2A856990-1B4B-E3AC-2519-4D27CEBB16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2142" y="5255417"/>
            <a:ext cx="1002948" cy="620966"/>
          </a:xfrm>
          <a:prstGeom prst="rect">
            <a:avLst/>
          </a:prstGeom>
        </p:spPr>
      </p:pic>
    </p:spTree>
    <p:extLst>
      <p:ext uri="{BB962C8B-B14F-4D97-AF65-F5344CB8AC3E}">
        <p14:creationId xmlns:p14="http://schemas.microsoft.com/office/powerpoint/2010/main" val="3532744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Pre-requisite to be AWS Cloud Captain</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27</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13" name="TextBox 12">
            <a:extLst>
              <a:ext uri="{FF2B5EF4-FFF2-40B4-BE49-F238E27FC236}">
                <a16:creationId xmlns:a16="http://schemas.microsoft.com/office/drawing/2014/main" id="{40093263-0DC0-8EFD-7D1C-FF0658BBA589}"/>
              </a:ext>
            </a:extLst>
          </p:cNvPr>
          <p:cNvSpPr txBox="1"/>
          <p:nvPr/>
        </p:nvSpPr>
        <p:spPr>
          <a:xfrm>
            <a:off x="1097280" y="2072640"/>
            <a:ext cx="9916160" cy="369332"/>
          </a:xfrm>
          <a:prstGeom prst="rect">
            <a:avLst/>
          </a:prstGeom>
          <a:noFill/>
        </p:spPr>
        <p:txBody>
          <a:bodyPr wrap="square" rtlCol="0">
            <a:spAutoFit/>
          </a:bodyPr>
          <a:lstStyle/>
          <a:p>
            <a:r>
              <a:rPr lang="en-US" dirty="0"/>
              <a:t> </a:t>
            </a:r>
          </a:p>
        </p:txBody>
      </p:sp>
      <p:pic>
        <p:nvPicPr>
          <p:cNvPr id="11" name="Picture 10">
            <a:extLst>
              <a:ext uri="{FF2B5EF4-FFF2-40B4-BE49-F238E27FC236}">
                <a16:creationId xmlns:a16="http://schemas.microsoft.com/office/drawing/2014/main" id="{2A856990-1B4B-E3AC-2519-4D27CEBB1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6566" y="5336251"/>
            <a:ext cx="1002948" cy="620966"/>
          </a:xfrm>
          <a:prstGeom prst="rect">
            <a:avLst/>
          </a:prstGeom>
        </p:spPr>
      </p:pic>
      <p:sp>
        <p:nvSpPr>
          <p:cNvPr id="15" name="TextBox 14">
            <a:extLst>
              <a:ext uri="{FF2B5EF4-FFF2-40B4-BE49-F238E27FC236}">
                <a16:creationId xmlns:a16="http://schemas.microsoft.com/office/drawing/2014/main" id="{E537FEA3-34F1-A99C-7EF8-0CD32CED0F39}"/>
              </a:ext>
            </a:extLst>
          </p:cNvPr>
          <p:cNvSpPr txBox="1"/>
          <p:nvPr/>
        </p:nvSpPr>
        <p:spPr>
          <a:xfrm>
            <a:off x="1227142" y="2088974"/>
            <a:ext cx="10020291" cy="3970318"/>
          </a:xfrm>
          <a:prstGeom prst="rect">
            <a:avLst/>
          </a:prstGeom>
          <a:noFill/>
        </p:spPr>
        <p:txBody>
          <a:bodyPr wrap="square" rtlCol="0">
            <a:spAutoFit/>
          </a:bodyPr>
          <a:lstStyle/>
          <a:p>
            <a:r>
              <a:rPr lang="en-US" sz="2800" b="1" dirty="0"/>
              <a:t>Must be a part of AWS Could Community</a:t>
            </a:r>
          </a:p>
          <a:p>
            <a:r>
              <a:rPr lang="en-US" sz="2800" b="1" dirty="0">
                <a:effectLst>
                  <a:outerShdw blurRad="38100" dist="38100" dir="2700000" algn="tl">
                    <a:srgbClr val="000000">
                      <a:alpha val="43137"/>
                    </a:srgbClr>
                  </a:outerShdw>
                </a:effectLst>
              </a:rPr>
              <a:t>	</a:t>
            </a:r>
            <a:r>
              <a:rPr lang="en-US" sz="2800" dirty="0"/>
              <a:t>- Learn AWS cloud</a:t>
            </a:r>
          </a:p>
          <a:p>
            <a:r>
              <a:rPr lang="en-US" sz="2800" dirty="0"/>
              <a:t>	- Form up a team (Minimum of 5)</a:t>
            </a:r>
          </a:p>
          <a:p>
            <a:r>
              <a:rPr lang="en-US" sz="2800" dirty="0"/>
              <a:t>	- Make a good project</a:t>
            </a:r>
          </a:p>
          <a:p>
            <a:r>
              <a:rPr lang="en-US" sz="2800" dirty="0"/>
              <a:t>	- Showcase it to the AWS cloud BD community</a:t>
            </a:r>
          </a:p>
          <a:p>
            <a:r>
              <a:rPr lang="en-US" sz="2800" dirty="0"/>
              <a:t>	- Do some collaboration projects with BD community</a:t>
            </a:r>
          </a:p>
          <a:p>
            <a:r>
              <a:rPr lang="en-US" sz="2800" dirty="0"/>
              <a:t>	- Finally we will be permitted to open the community</a:t>
            </a:r>
          </a:p>
          <a:p>
            <a:r>
              <a:rPr lang="en-US" sz="2800" dirty="0"/>
              <a:t>	- Apply for the Cloud Captain </a:t>
            </a:r>
          </a:p>
          <a:p>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3840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28</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2068497"/>
            <a:ext cx="9576353" cy="523220"/>
          </a:xfrm>
          <a:prstGeom prst="rect">
            <a:avLst/>
          </a:prstGeom>
          <a:noFill/>
        </p:spPr>
        <p:txBody>
          <a:bodyPr wrap="square" rtlCol="0">
            <a:spAutoFit/>
          </a:bodyPr>
          <a:lstStyle/>
          <a:p>
            <a:pPr marL="342900" indent="-342900">
              <a:buFont typeface="Arial" panose="020B0604020202020204" pitchFamily="34" charset="0"/>
              <a:buChar char="•"/>
            </a:pPr>
            <a:endParaRPr lang="en-US" sz="2800" dirty="0"/>
          </a:p>
        </p:txBody>
      </p:sp>
      <p:pic>
        <p:nvPicPr>
          <p:cNvPr id="13" name="Picture 12">
            <a:extLst>
              <a:ext uri="{FF2B5EF4-FFF2-40B4-BE49-F238E27FC236}">
                <a16:creationId xmlns:a16="http://schemas.microsoft.com/office/drawing/2014/main" id="{1B7D7744-86BF-4746-8D2D-170DD9A1F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582" y="843475"/>
            <a:ext cx="10167901" cy="5336588"/>
          </a:xfrm>
          <a:prstGeom prst="rect">
            <a:avLst/>
          </a:prstGeom>
        </p:spPr>
      </p:pic>
    </p:spTree>
    <p:extLst>
      <p:ext uri="{BB962C8B-B14F-4D97-AF65-F5344CB8AC3E}">
        <p14:creationId xmlns:p14="http://schemas.microsoft.com/office/powerpoint/2010/main" val="1320716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Question : 1</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29</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2068497"/>
            <a:ext cx="9576353" cy="1384995"/>
          </a:xfrm>
          <a:prstGeom prst="rect">
            <a:avLst/>
          </a:prstGeom>
          <a:noFill/>
        </p:spPr>
        <p:txBody>
          <a:bodyPr wrap="square" rtlCol="0">
            <a:spAutoFit/>
          </a:bodyPr>
          <a:lstStyle/>
          <a:p>
            <a:r>
              <a:rPr lang="en-US" sz="2800" dirty="0">
                <a:solidFill>
                  <a:srgbClr val="0070C0"/>
                </a:solidFill>
              </a:rPr>
              <a:t>What is the URL/Link for applying in Microsoft Learn Student Ambassadors?</a:t>
            </a:r>
          </a:p>
          <a:p>
            <a:endParaRPr lang="en-US" sz="2800" dirty="0"/>
          </a:p>
        </p:txBody>
      </p:sp>
      <p:sp>
        <p:nvSpPr>
          <p:cNvPr id="11" name="TextBox 10">
            <a:extLst>
              <a:ext uri="{FF2B5EF4-FFF2-40B4-BE49-F238E27FC236}">
                <a16:creationId xmlns:a16="http://schemas.microsoft.com/office/drawing/2014/main" id="{D5891F01-0179-DEFA-542D-8D95664F65B9}"/>
              </a:ext>
            </a:extLst>
          </p:cNvPr>
          <p:cNvSpPr txBox="1"/>
          <p:nvPr/>
        </p:nvSpPr>
        <p:spPr>
          <a:xfrm>
            <a:off x="3789679" y="3429000"/>
            <a:ext cx="4832771" cy="1569660"/>
          </a:xfrm>
          <a:prstGeom prst="rect">
            <a:avLst/>
          </a:prstGeom>
          <a:noFill/>
        </p:spPr>
        <p:txBody>
          <a:bodyPr wrap="square">
            <a:spAutoFit/>
          </a:bodyPr>
          <a:lstStyle/>
          <a:p>
            <a:pPr marL="514350" indent="-514350">
              <a:buFont typeface="+mj-lt"/>
              <a:buAutoNum type="alphaUcPeriod"/>
            </a:pPr>
            <a:r>
              <a:rPr lang="en-US" sz="3200" dirty="0"/>
              <a:t>mvp.microsoft.com</a:t>
            </a:r>
          </a:p>
          <a:p>
            <a:pPr marL="514350" indent="-514350">
              <a:buFont typeface="+mj-lt"/>
              <a:buAutoNum type="alphaUcPeriod"/>
            </a:pPr>
            <a:r>
              <a:rPr lang="en-US" sz="3200" dirty="0"/>
              <a:t>mlsa.microsoft.com</a:t>
            </a:r>
          </a:p>
          <a:p>
            <a:pPr marL="514350" indent="-514350">
              <a:buFont typeface="+mj-lt"/>
              <a:buAutoNum type="alphaUcPeriod"/>
            </a:pPr>
            <a:r>
              <a:rPr lang="en-US" sz="3200" dirty="0"/>
              <a:t>msvp.microsoft.com</a:t>
            </a:r>
          </a:p>
        </p:txBody>
      </p:sp>
    </p:spTree>
    <p:extLst>
      <p:ext uri="{BB962C8B-B14F-4D97-AF65-F5344CB8AC3E}">
        <p14:creationId xmlns:p14="http://schemas.microsoft.com/office/powerpoint/2010/main" val="142855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
                                            <p:txEl>
                                              <p:pRg st="1" end="1"/>
                                            </p:txEl>
                                          </p:spTgt>
                                        </p:tgtEl>
                                        <p:attrNameLst>
                                          <p:attrName>style.color</p:attrName>
                                        </p:attrNameLst>
                                      </p:cBhvr>
                                      <p:to>
                                        <a:srgbClr val="FF0000"/>
                                      </p:to>
                                    </p:animClr>
                                    <p:animClr clrSpc="rgb" dir="cw">
                                      <p:cBhvr>
                                        <p:cTn id="7" dur="500" fill="hold"/>
                                        <p:tgtEl>
                                          <p:spTgt spid="11">
                                            <p:txEl>
                                              <p:pRg st="1" end="1"/>
                                            </p:txEl>
                                          </p:spTgt>
                                        </p:tgtEl>
                                        <p:attrNameLst>
                                          <p:attrName>fillcolor</p:attrName>
                                        </p:attrNameLst>
                                      </p:cBhvr>
                                      <p:to>
                                        <a:srgbClr val="FF0000"/>
                                      </p:to>
                                    </p:animClr>
                                    <p:set>
                                      <p:cBhvr>
                                        <p:cTn id="8" dur="500" fill="hold"/>
                                        <p:tgtEl>
                                          <p:spTgt spid="11">
                                            <p:txEl>
                                              <p:pRg st="1" end="1"/>
                                            </p:txEl>
                                          </p:spTgt>
                                        </p:tgtEl>
                                        <p:attrNameLst>
                                          <p:attrName>fill.type</p:attrName>
                                        </p:attrNameLst>
                                      </p:cBhvr>
                                      <p:to>
                                        <p:strVal val="solid"/>
                                      </p:to>
                                    </p:set>
                                    <p:set>
                                      <p:cBhvr>
                                        <p:cTn id="9" dur="500" fill="hold"/>
                                        <p:tgtEl>
                                          <p:spTgt spid="11">
                                            <p:txEl>
                                              <p:pRg st="1" end="1"/>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11">
                                            <p:txEl>
                                              <p:pRg st="2" end="2"/>
                                            </p:txEl>
                                          </p:spTgt>
                                        </p:tgtEl>
                                        <p:attrNameLst>
                                          <p:attrName>style.color</p:attrName>
                                        </p:attrNameLst>
                                      </p:cBhvr>
                                      <p:to>
                                        <a:srgbClr val="FF0000"/>
                                      </p:to>
                                    </p:animClr>
                                    <p:animClr clrSpc="rgb" dir="cw">
                                      <p:cBhvr>
                                        <p:cTn id="12" dur="500" fill="hold"/>
                                        <p:tgtEl>
                                          <p:spTgt spid="11">
                                            <p:txEl>
                                              <p:pRg st="2" end="2"/>
                                            </p:txEl>
                                          </p:spTgt>
                                        </p:tgtEl>
                                        <p:attrNameLst>
                                          <p:attrName>fillcolor</p:attrName>
                                        </p:attrNameLst>
                                      </p:cBhvr>
                                      <p:to>
                                        <a:srgbClr val="FF0000"/>
                                      </p:to>
                                    </p:animClr>
                                    <p:set>
                                      <p:cBhvr>
                                        <p:cTn id="13" dur="500" fill="hold"/>
                                        <p:tgtEl>
                                          <p:spTgt spid="11">
                                            <p:txEl>
                                              <p:pRg st="2" end="2"/>
                                            </p:txEl>
                                          </p:spTgt>
                                        </p:tgtEl>
                                        <p:attrNameLst>
                                          <p:attrName>fill.type</p:attrName>
                                        </p:attrNameLst>
                                      </p:cBhvr>
                                      <p:to>
                                        <p:strVal val="solid"/>
                                      </p:to>
                                    </p:set>
                                    <p:set>
                                      <p:cBhvr>
                                        <p:cTn id="14" dur="500" fill="hold"/>
                                        <p:tgtEl>
                                          <p:spTgt spid="11">
                                            <p:txEl>
                                              <p:pRg st="2" end="2"/>
                                            </p:tx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11">
                                            <p:txEl>
                                              <p:pRg st="0" end="0"/>
                                            </p:txEl>
                                          </p:spTgt>
                                        </p:tgtEl>
                                        <p:attrNameLst>
                                          <p:attrName>style.color</p:attrName>
                                        </p:attrNameLst>
                                      </p:cBhvr>
                                      <p:to>
                                        <a:schemeClr val="accent2"/>
                                      </p:to>
                                    </p:animClr>
                                    <p:animClr clrSpc="rgb" dir="cw">
                                      <p:cBhvr>
                                        <p:cTn id="19" dur="500" fill="hold"/>
                                        <p:tgtEl>
                                          <p:spTgt spid="11">
                                            <p:txEl>
                                              <p:pRg st="0" end="0"/>
                                            </p:txEl>
                                          </p:spTgt>
                                        </p:tgtEl>
                                        <p:attrNameLst>
                                          <p:attrName>fillcolor</p:attrName>
                                        </p:attrNameLst>
                                      </p:cBhvr>
                                      <p:to>
                                        <a:schemeClr val="accent2"/>
                                      </p:to>
                                    </p:animClr>
                                    <p:set>
                                      <p:cBhvr>
                                        <p:cTn id="20" dur="500" fill="hold"/>
                                        <p:tgtEl>
                                          <p:spTgt spid="11">
                                            <p:txEl>
                                              <p:pRg st="0" end="0"/>
                                            </p:txEl>
                                          </p:spTgt>
                                        </p:tgtEl>
                                        <p:attrNameLst>
                                          <p:attrName>fill.type</p:attrName>
                                        </p:attrNameLst>
                                      </p:cBhvr>
                                      <p:to>
                                        <p:strVal val="solid"/>
                                      </p:to>
                                    </p:set>
                                    <p:set>
                                      <p:cBhvr>
                                        <p:cTn id="21" dur="500" fill="hold"/>
                                        <p:tgtEl>
                                          <p:spTgt spid="11">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Contents</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3</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2068497"/>
            <a:ext cx="9576353" cy="3416320"/>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t>Discussion about various International Programs</a:t>
            </a:r>
          </a:p>
          <a:p>
            <a:pPr marL="1371600" lvl="2" indent="-457200">
              <a:buFont typeface="+mj-lt"/>
              <a:buAutoNum type="arabicPeriod"/>
            </a:pPr>
            <a:r>
              <a:rPr lang="en-US" sz="2400" dirty="0"/>
              <a:t>Microsoft Learn Student Ambassador </a:t>
            </a:r>
          </a:p>
          <a:p>
            <a:pPr marL="1371600" lvl="2" indent="-457200">
              <a:buFont typeface="+mj-lt"/>
              <a:buAutoNum type="arabicPeriod"/>
            </a:pPr>
            <a:r>
              <a:rPr lang="en-US" sz="2400" dirty="0"/>
              <a:t>Postman Student Leader</a:t>
            </a:r>
          </a:p>
          <a:p>
            <a:pPr marL="1371600" lvl="2" indent="-457200">
              <a:buFont typeface="+mj-lt"/>
              <a:buAutoNum type="arabicPeriod"/>
            </a:pPr>
            <a:r>
              <a:rPr lang="en-US" sz="2400" dirty="0"/>
              <a:t>AWS Cloud Captain</a:t>
            </a:r>
          </a:p>
          <a:p>
            <a:pPr marL="1371600" lvl="2" indent="-457200">
              <a:buFont typeface="+mj-lt"/>
              <a:buAutoNum type="arabicPeriod"/>
            </a:pPr>
            <a:endParaRPr lang="en-US" sz="2400" dirty="0"/>
          </a:p>
          <a:p>
            <a:pPr marL="342900" indent="-342900">
              <a:buFont typeface="Courier New" panose="02070309020205020404" pitchFamily="49" charset="0"/>
              <a:buChar char="o"/>
            </a:pPr>
            <a:r>
              <a:rPr lang="en-US" sz="2400" dirty="0"/>
              <a:t>Perks and Benefits</a:t>
            </a:r>
          </a:p>
          <a:p>
            <a:pPr marL="342900" indent="-342900">
              <a:buFont typeface="Courier New" panose="02070309020205020404" pitchFamily="49" charset="0"/>
              <a:buChar char="o"/>
            </a:pPr>
            <a:r>
              <a:rPr lang="en-US" sz="2400" dirty="0"/>
              <a:t>Application Process</a:t>
            </a:r>
          </a:p>
          <a:p>
            <a:pPr marL="342900" indent="-342900">
              <a:buFont typeface="Courier New" panose="02070309020205020404" pitchFamily="49" charset="0"/>
              <a:buChar char="o"/>
            </a:pPr>
            <a:r>
              <a:rPr lang="en-US" sz="2400" dirty="0"/>
              <a:t>QNA Session &amp; </a:t>
            </a:r>
            <a:r>
              <a:rPr lang="en-US" sz="2400" b="1" dirty="0"/>
              <a:t>Gifts</a:t>
            </a:r>
          </a:p>
          <a:p>
            <a:pPr marL="342900" indent="-342900">
              <a:buFont typeface="Wingdings" panose="05000000000000000000" pitchFamily="2" charset="2"/>
              <a:buChar char="v"/>
            </a:pPr>
            <a:endParaRPr lang="en-US" sz="2400" dirty="0"/>
          </a:p>
        </p:txBody>
      </p:sp>
    </p:spTree>
    <p:extLst>
      <p:ext uri="{BB962C8B-B14F-4D97-AF65-F5344CB8AC3E}">
        <p14:creationId xmlns:p14="http://schemas.microsoft.com/office/powerpoint/2010/main" val="394548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Question : 2</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30</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2068497"/>
            <a:ext cx="9576353" cy="954107"/>
          </a:xfrm>
          <a:prstGeom prst="rect">
            <a:avLst/>
          </a:prstGeom>
          <a:noFill/>
        </p:spPr>
        <p:txBody>
          <a:bodyPr wrap="square" rtlCol="0">
            <a:spAutoFit/>
          </a:bodyPr>
          <a:lstStyle/>
          <a:p>
            <a:r>
              <a:rPr lang="en-US" sz="2800" dirty="0">
                <a:solidFill>
                  <a:srgbClr val="0070C0"/>
                </a:solidFill>
              </a:rPr>
              <a:t>What is the highest milestone in Microsoft Learn Student Ambassadors?</a:t>
            </a:r>
          </a:p>
        </p:txBody>
      </p:sp>
      <p:sp>
        <p:nvSpPr>
          <p:cNvPr id="11" name="TextBox 10">
            <a:extLst>
              <a:ext uri="{FF2B5EF4-FFF2-40B4-BE49-F238E27FC236}">
                <a16:creationId xmlns:a16="http://schemas.microsoft.com/office/drawing/2014/main" id="{D5891F01-0179-DEFA-542D-8D95664F65B9}"/>
              </a:ext>
            </a:extLst>
          </p:cNvPr>
          <p:cNvSpPr txBox="1"/>
          <p:nvPr/>
        </p:nvSpPr>
        <p:spPr>
          <a:xfrm>
            <a:off x="3789680" y="3429000"/>
            <a:ext cx="3789680" cy="1569660"/>
          </a:xfrm>
          <a:prstGeom prst="rect">
            <a:avLst/>
          </a:prstGeom>
          <a:noFill/>
        </p:spPr>
        <p:txBody>
          <a:bodyPr wrap="square">
            <a:spAutoFit/>
          </a:bodyPr>
          <a:lstStyle/>
          <a:p>
            <a:pPr marL="514350" indent="-514350">
              <a:buFont typeface="+mj-lt"/>
              <a:buAutoNum type="alphaUcPeriod"/>
            </a:pPr>
            <a:r>
              <a:rPr lang="en-US" sz="3200" dirty="0"/>
              <a:t>Beta</a:t>
            </a:r>
          </a:p>
          <a:p>
            <a:pPr marL="514350" indent="-514350">
              <a:buFont typeface="+mj-lt"/>
              <a:buAutoNum type="alphaUcPeriod"/>
            </a:pPr>
            <a:r>
              <a:rPr lang="en-US" sz="3200" dirty="0"/>
              <a:t>Gold</a:t>
            </a:r>
          </a:p>
          <a:p>
            <a:pPr marL="514350" indent="-514350">
              <a:buFont typeface="+mj-lt"/>
              <a:buAutoNum type="alphaUcPeriod"/>
            </a:pPr>
            <a:r>
              <a:rPr lang="en-US" sz="3200" dirty="0"/>
              <a:t>Alpha</a:t>
            </a:r>
          </a:p>
        </p:txBody>
      </p:sp>
    </p:spTree>
    <p:extLst>
      <p:ext uri="{BB962C8B-B14F-4D97-AF65-F5344CB8AC3E}">
        <p14:creationId xmlns:p14="http://schemas.microsoft.com/office/powerpoint/2010/main" val="395426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
                                            <p:txEl>
                                              <p:pRg st="0" end="0"/>
                                            </p:txEl>
                                          </p:spTgt>
                                        </p:tgtEl>
                                        <p:attrNameLst>
                                          <p:attrName>style.color</p:attrName>
                                        </p:attrNameLst>
                                      </p:cBhvr>
                                      <p:to>
                                        <a:srgbClr val="FF0000"/>
                                      </p:to>
                                    </p:animClr>
                                    <p:animClr clrSpc="rgb" dir="cw">
                                      <p:cBhvr>
                                        <p:cTn id="7" dur="500" fill="hold"/>
                                        <p:tgtEl>
                                          <p:spTgt spid="11">
                                            <p:txEl>
                                              <p:pRg st="0" end="0"/>
                                            </p:txEl>
                                          </p:spTgt>
                                        </p:tgtEl>
                                        <p:attrNameLst>
                                          <p:attrName>fillcolor</p:attrName>
                                        </p:attrNameLst>
                                      </p:cBhvr>
                                      <p:to>
                                        <a:srgbClr val="FF0000"/>
                                      </p:to>
                                    </p:animClr>
                                    <p:set>
                                      <p:cBhvr>
                                        <p:cTn id="8" dur="500" fill="hold"/>
                                        <p:tgtEl>
                                          <p:spTgt spid="11">
                                            <p:txEl>
                                              <p:pRg st="0" end="0"/>
                                            </p:txEl>
                                          </p:spTgt>
                                        </p:tgtEl>
                                        <p:attrNameLst>
                                          <p:attrName>fill.type</p:attrName>
                                        </p:attrNameLst>
                                      </p:cBhvr>
                                      <p:to>
                                        <p:strVal val="solid"/>
                                      </p:to>
                                    </p:set>
                                    <p:set>
                                      <p:cBhvr>
                                        <p:cTn id="9" dur="500" fill="hold"/>
                                        <p:tgtEl>
                                          <p:spTgt spid="11">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11">
                                            <p:txEl>
                                              <p:pRg st="2" end="2"/>
                                            </p:txEl>
                                          </p:spTgt>
                                        </p:tgtEl>
                                        <p:attrNameLst>
                                          <p:attrName>style.color</p:attrName>
                                        </p:attrNameLst>
                                      </p:cBhvr>
                                      <p:to>
                                        <a:srgbClr val="FF0000"/>
                                      </p:to>
                                    </p:animClr>
                                    <p:animClr clrSpc="rgb" dir="cw">
                                      <p:cBhvr>
                                        <p:cTn id="12" dur="500" fill="hold"/>
                                        <p:tgtEl>
                                          <p:spTgt spid="11">
                                            <p:txEl>
                                              <p:pRg st="2" end="2"/>
                                            </p:txEl>
                                          </p:spTgt>
                                        </p:tgtEl>
                                        <p:attrNameLst>
                                          <p:attrName>fillcolor</p:attrName>
                                        </p:attrNameLst>
                                      </p:cBhvr>
                                      <p:to>
                                        <a:srgbClr val="FF0000"/>
                                      </p:to>
                                    </p:animClr>
                                    <p:set>
                                      <p:cBhvr>
                                        <p:cTn id="13" dur="500" fill="hold"/>
                                        <p:tgtEl>
                                          <p:spTgt spid="11">
                                            <p:txEl>
                                              <p:pRg st="2" end="2"/>
                                            </p:txEl>
                                          </p:spTgt>
                                        </p:tgtEl>
                                        <p:attrNameLst>
                                          <p:attrName>fill.type</p:attrName>
                                        </p:attrNameLst>
                                      </p:cBhvr>
                                      <p:to>
                                        <p:strVal val="solid"/>
                                      </p:to>
                                    </p:set>
                                    <p:set>
                                      <p:cBhvr>
                                        <p:cTn id="14" dur="500" fill="hold"/>
                                        <p:tgtEl>
                                          <p:spTgt spid="11">
                                            <p:txEl>
                                              <p:pRg st="2" end="2"/>
                                            </p:tx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11">
                                            <p:txEl>
                                              <p:pRg st="1" end="1"/>
                                            </p:txEl>
                                          </p:spTgt>
                                        </p:tgtEl>
                                        <p:attrNameLst>
                                          <p:attrName>style.color</p:attrName>
                                        </p:attrNameLst>
                                      </p:cBhvr>
                                      <p:to>
                                        <a:schemeClr val="accent2"/>
                                      </p:to>
                                    </p:animClr>
                                    <p:animClr clrSpc="rgb" dir="cw">
                                      <p:cBhvr>
                                        <p:cTn id="19" dur="500" fill="hold"/>
                                        <p:tgtEl>
                                          <p:spTgt spid="11">
                                            <p:txEl>
                                              <p:pRg st="1" end="1"/>
                                            </p:txEl>
                                          </p:spTgt>
                                        </p:tgtEl>
                                        <p:attrNameLst>
                                          <p:attrName>fillcolor</p:attrName>
                                        </p:attrNameLst>
                                      </p:cBhvr>
                                      <p:to>
                                        <a:schemeClr val="accent2"/>
                                      </p:to>
                                    </p:animClr>
                                    <p:set>
                                      <p:cBhvr>
                                        <p:cTn id="20" dur="500" fill="hold"/>
                                        <p:tgtEl>
                                          <p:spTgt spid="11">
                                            <p:txEl>
                                              <p:pRg st="1" end="1"/>
                                            </p:txEl>
                                          </p:spTgt>
                                        </p:tgtEl>
                                        <p:attrNameLst>
                                          <p:attrName>fill.type</p:attrName>
                                        </p:attrNameLst>
                                      </p:cBhvr>
                                      <p:to>
                                        <p:strVal val="solid"/>
                                      </p:to>
                                    </p:set>
                                    <p:set>
                                      <p:cBhvr>
                                        <p:cTn id="21" dur="500" fill="hold"/>
                                        <p:tgtEl>
                                          <p:spTgt spid="11">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Question : 3</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31</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2068497"/>
            <a:ext cx="9576353" cy="523220"/>
          </a:xfrm>
          <a:prstGeom prst="rect">
            <a:avLst/>
          </a:prstGeom>
          <a:noFill/>
        </p:spPr>
        <p:txBody>
          <a:bodyPr wrap="square" rtlCol="0">
            <a:spAutoFit/>
          </a:bodyPr>
          <a:lstStyle/>
          <a:p>
            <a:r>
              <a:rPr lang="en-US" sz="2800" dirty="0">
                <a:solidFill>
                  <a:srgbClr val="0070C0"/>
                </a:solidFill>
              </a:rPr>
              <a:t>Which of the following programs prerequisite is a community?</a:t>
            </a:r>
          </a:p>
        </p:txBody>
      </p:sp>
      <p:sp>
        <p:nvSpPr>
          <p:cNvPr id="11" name="TextBox 10">
            <a:extLst>
              <a:ext uri="{FF2B5EF4-FFF2-40B4-BE49-F238E27FC236}">
                <a16:creationId xmlns:a16="http://schemas.microsoft.com/office/drawing/2014/main" id="{D5891F01-0179-DEFA-542D-8D95664F65B9}"/>
              </a:ext>
            </a:extLst>
          </p:cNvPr>
          <p:cNvSpPr txBox="1"/>
          <p:nvPr/>
        </p:nvSpPr>
        <p:spPr>
          <a:xfrm>
            <a:off x="3710599" y="3093334"/>
            <a:ext cx="5053378" cy="1569660"/>
          </a:xfrm>
          <a:prstGeom prst="rect">
            <a:avLst/>
          </a:prstGeom>
          <a:noFill/>
        </p:spPr>
        <p:txBody>
          <a:bodyPr wrap="square">
            <a:spAutoFit/>
          </a:bodyPr>
          <a:lstStyle/>
          <a:p>
            <a:pPr marL="514350" indent="-514350">
              <a:buFont typeface="+mj-lt"/>
              <a:buAutoNum type="alphaUcPeriod"/>
            </a:pPr>
            <a:r>
              <a:rPr lang="en-US" sz="3200" dirty="0"/>
              <a:t>MLSA</a:t>
            </a:r>
          </a:p>
          <a:p>
            <a:pPr marL="514350" indent="-514350">
              <a:buFont typeface="+mj-lt"/>
              <a:buAutoNum type="alphaUcPeriod"/>
            </a:pPr>
            <a:r>
              <a:rPr lang="en-US" sz="3200" dirty="0"/>
              <a:t>ASW Cloud Captain</a:t>
            </a:r>
          </a:p>
          <a:p>
            <a:pPr marL="514350" indent="-514350">
              <a:buFont typeface="+mj-lt"/>
              <a:buAutoNum type="alphaUcPeriod"/>
            </a:pPr>
            <a:r>
              <a:rPr lang="en-US" sz="3200" dirty="0"/>
              <a:t>Postman Student Leader</a:t>
            </a:r>
          </a:p>
        </p:txBody>
      </p:sp>
    </p:spTree>
    <p:extLst>
      <p:ext uri="{BB962C8B-B14F-4D97-AF65-F5344CB8AC3E}">
        <p14:creationId xmlns:p14="http://schemas.microsoft.com/office/powerpoint/2010/main" val="339566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
                                            <p:txEl>
                                              <p:pRg st="2" end="2"/>
                                            </p:txEl>
                                          </p:spTgt>
                                        </p:tgtEl>
                                        <p:attrNameLst>
                                          <p:attrName>style.color</p:attrName>
                                        </p:attrNameLst>
                                      </p:cBhvr>
                                      <p:to>
                                        <a:srgbClr val="FF0000"/>
                                      </p:to>
                                    </p:animClr>
                                    <p:animClr clrSpc="rgb" dir="cw">
                                      <p:cBhvr>
                                        <p:cTn id="7" dur="500" fill="hold"/>
                                        <p:tgtEl>
                                          <p:spTgt spid="11">
                                            <p:txEl>
                                              <p:pRg st="2" end="2"/>
                                            </p:txEl>
                                          </p:spTgt>
                                        </p:tgtEl>
                                        <p:attrNameLst>
                                          <p:attrName>fillcolor</p:attrName>
                                        </p:attrNameLst>
                                      </p:cBhvr>
                                      <p:to>
                                        <a:srgbClr val="FF0000"/>
                                      </p:to>
                                    </p:animClr>
                                    <p:set>
                                      <p:cBhvr>
                                        <p:cTn id="8" dur="500" fill="hold"/>
                                        <p:tgtEl>
                                          <p:spTgt spid="11">
                                            <p:txEl>
                                              <p:pRg st="2" end="2"/>
                                            </p:txEl>
                                          </p:spTgt>
                                        </p:tgtEl>
                                        <p:attrNameLst>
                                          <p:attrName>fill.type</p:attrName>
                                        </p:attrNameLst>
                                      </p:cBhvr>
                                      <p:to>
                                        <p:strVal val="solid"/>
                                      </p:to>
                                    </p:set>
                                    <p:set>
                                      <p:cBhvr>
                                        <p:cTn id="9" dur="500" fill="hold"/>
                                        <p:tgtEl>
                                          <p:spTgt spid="11">
                                            <p:txEl>
                                              <p:pRg st="2" end="2"/>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11">
                                            <p:txEl>
                                              <p:pRg st="0" end="0"/>
                                            </p:txEl>
                                          </p:spTgt>
                                        </p:tgtEl>
                                        <p:attrNameLst>
                                          <p:attrName>style.color</p:attrName>
                                        </p:attrNameLst>
                                      </p:cBhvr>
                                      <p:to>
                                        <a:srgbClr val="FF0000"/>
                                      </p:to>
                                    </p:animClr>
                                    <p:animClr clrSpc="rgb" dir="cw">
                                      <p:cBhvr>
                                        <p:cTn id="12" dur="500" fill="hold"/>
                                        <p:tgtEl>
                                          <p:spTgt spid="11">
                                            <p:txEl>
                                              <p:pRg st="0" end="0"/>
                                            </p:txEl>
                                          </p:spTgt>
                                        </p:tgtEl>
                                        <p:attrNameLst>
                                          <p:attrName>fillcolor</p:attrName>
                                        </p:attrNameLst>
                                      </p:cBhvr>
                                      <p:to>
                                        <a:srgbClr val="FF0000"/>
                                      </p:to>
                                    </p:animClr>
                                    <p:set>
                                      <p:cBhvr>
                                        <p:cTn id="13" dur="500" fill="hold"/>
                                        <p:tgtEl>
                                          <p:spTgt spid="11">
                                            <p:txEl>
                                              <p:pRg st="0" end="0"/>
                                            </p:txEl>
                                          </p:spTgt>
                                        </p:tgtEl>
                                        <p:attrNameLst>
                                          <p:attrName>fill.type</p:attrName>
                                        </p:attrNameLst>
                                      </p:cBhvr>
                                      <p:to>
                                        <p:strVal val="solid"/>
                                      </p:to>
                                    </p:set>
                                    <p:set>
                                      <p:cBhvr>
                                        <p:cTn id="14" dur="500" fill="hold"/>
                                        <p:tgtEl>
                                          <p:spTgt spid="11">
                                            <p:txEl>
                                              <p:pRg st="0" end="0"/>
                                            </p:tx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11">
                                            <p:txEl>
                                              <p:pRg st="1" end="1"/>
                                            </p:txEl>
                                          </p:spTgt>
                                        </p:tgtEl>
                                        <p:attrNameLst>
                                          <p:attrName>style.color</p:attrName>
                                        </p:attrNameLst>
                                      </p:cBhvr>
                                      <p:to>
                                        <a:schemeClr val="accent2"/>
                                      </p:to>
                                    </p:animClr>
                                    <p:animClr clrSpc="rgb" dir="cw">
                                      <p:cBhvr>
                                        <p:cTn id="19" dur="500" fill="hold"/>
                                        <p:tgtEl>
                                          <p:spTgt spid="11">
                                            <p:txEl>
                                              <p:pRg st="1" end="1"/>
                                            </p:txEl>
                                          </p:spTgt>
                                        </p:tgtEl>
                                        <p:attrNameLst>
                                          <p:attrName>fillcolor</p:attrName>
                                        </p:attrNameLst>
                                      </p:cBhvr>
                                      <p:to>
                                        <a:schemeClr val="accent2"/>
                                      </p:to>
                                    </p:animClr>
                                    <p:set>
                                      <p:cBhvr>
                                        <p:cTn id="20" dur="500" fill="hold"/>
                                        <p:tgtEl>
                                          <p:spTgt spid="11">
                                            <p:txEl>
                                              <p:pRg st="1" end="1"/>
                                            </p:txEl>
                                          </p:spTgt>
                                        </p:tgtEl>
                                        <p:attrNameLst>
                                          <p:attrName>fill.type</p:attrName>
                                        </p:attrNameLst>
                                      </p:cBhvr>
                                      <p:to>
                                        <p:strVal val="solid"/>
                                      </p:to>
                                    </p:set>
                                    <p:set>
                                      <p:cBhvr>
                                        <p:cTn id="21" dur="500" fill="hold"/>
                                        <p:tgtEl>
                                          <p:spTgt spid="11">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Question : 4</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32</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2068497"/>
            <a:ext cx="9576353" cy="954107"/>
          </a:xfrm>
          <a:prstGeom prst="rect">
            <a:avLst/>
          </a:prstGeom>
          <a:noFill/>
        </p:spPr>
        <p:txBody>
          <a:bodyPr wrap="square" rtlCol="0">
            <a:spAutoFit/>
          </a:bodyPr>
          <a:lstStyle/>
          <a:p>
            <a:r>
              <a:rPr lang="en-US" sz="2800" dirty="0">
                <a:solidFill>
                  <a:srgbClr val="0070C0"/>
                </a:solidFill>
              </a:rPr>
              <a:t>What is the first step of becoming Postman Student Leader?</a:t>
            </a:r>
          </a:p>
          <a:p>
            <a:endParaRPr lang="en-US" sz="2800" dirty="0">
              <a:solidFill>
                <a:srgbClr val="0070C0"/>
              </a:solidFill>
            </a:endParaRPr>
          </a:p>
        </p:txBody>
      </p:sp>
      <p:sp>
        <p:nvSpPr>
          <p:cNvPr id="11" name="TextBox 10">
            <a:extLst>
              <a:ext uri="{FF2B5EF4-FFF2-40B4-BE49-F238E27FC236}">
                <a16:creationId xmlns:a16="http://schemas.microsoft.com/office/drawing/2014/main" id="{D5891F01-0179-DEFA-542D-8D95664F65B9}"/>
              </a:ext>
            </a:extLst>
          </p:cNvPr>
          <p:cNvSpPr txBox="1"/>
          <p:nvPr/>
        </p:nvSpPr>
        <p:spPr>
          <a:xfrm>
            <a:off x="3303219" y="3171534"/>
            <a:ext cx="7449663" cy="1569660"/>
          </a:xfrm>
          <a:prstGeom prst="rect">
            <a:avLst/>
          </a:prstGeom>
          <a:noFill/>
        </p:spPr>
        <p:txBody>
          <a:bodyPr wrap="square">
            <a:spAutoFit/>
          </a:bodyPr>
          <a:lstStyle/>
          <a:p>
            <a:pPr marL="514350" indent="-514350">
              <a:buFont typeface="+mj-lt"/>
              <a:buAutoNum type="alphaUcPeriod"/>
            </a:pPr>
            <a:r>
              <a:rPr lang="en-US" sz="3200" dirty="0"/>
              <a:t>Postman Classroom</a:t>
            </a:r>
          </a:p>
          <a:p>
            <a:pPr marL="514350" indent="-514350">
              <a:buFont typeface="+mj-lt"/>
              <a:buAutoNum type="alphaUcPeriod"/>
            </a:pPr>
            <a:r>
              <a:rPr lang="en-US" sz="3200" dirty="0"/>
              <a:t>Postman Student Leader</a:t>
            </a:r>
          </a:p>
          <a:p>
            <a:pPr marL="514350" indent="-514350">
              <a:buFont typeface="+mj-lt"/>
              <a:buAutoNum type="alphaUcPeriod"/>
            </a:pPr>
            <a:r>
              <a:rPr lang="en-US" sz="3200" dirty="0"/>
              <a:t>Postman Student Expert</a:t>
            </a:r>
          </a:p>
        </p:txBody>
      </p:sp>
    </p:spTree>
    <p:extLst>
      <p:ext uri="{BB962C8B-B14F-4D97-AF65-F5344CB8AC3E}">
        <p14:creationId xmlns:p14="http://schemas.microsoft.com/office/powerpoint/2010/main" val="313143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
                                            <p:txEl>
                                              <p:pRg st="0" end="0"/>
                                            </p:txEl>
                                          </p:spTgt>
                                        </p:tgtEl>
                                        <p:attrNameLst>
                                          <p:attrName>style.color</p:attrName>
                                        </p:attrNameLst>
                                      </p:cBhvr>
                                      <p:to>
                                        <a:srgbClr val="FF0000"/>
                                      </p:to>
                                    </p:animClr>
                                    <p:animClr clrSpc="rgb" dir="cw">
                                      <p:cBhvr>
                                        <p:cTn id="7" dur="500" fill="hold"/>
                                        <p:tgtEl>
                                          <p:spTgt spid="11">
                                            <p:txEl>
                                              <p:pRg st="0" end="0"/>
                                            </p:txEl>
                                          </p:spTgt>
                                        </p:tgtEl>
                                        <p:attrNameLst>
                                          <p:attrName>fillcolor</p:attrName>
                                        </p:attrNameLst>
                                      </p:cBhvr>
                                      <p:to>
                                        <a:srgbClr val="FF0000"/>
                                      </p:to>
                                    </p:animClr>
                                    <p:set>
                                      <p:cBhvr>
                                        <p:cTn id="8" dur="500" fill="hold"/>
                                        <p:tgtEl>
                                          <p:spTgt spid="11">
                                            <p:txEl>
                                              <p:pRg st="0" end="0"/>
                                            </p:txEl>
                                          </p:spTgt>
                                        </p:tgtEl>
                                        <p:attrNameLst>
                                          <p:attrName>fill.type</p:attrName>
                                        </p:attrNameLst>
                                      </p:cBhvr>
                                      <p:to>
                                        <p:strVal val="solid"/>
                                      </p:to>
                                    </p:set>
                                    <p:set>
                                      <p:cBhvr>
                                        <p:cTn id="9" dur="500" fill="hold"/>
                                        <p:tgtEl>
                                          <p:spTgt spid="11">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11">
                                            <p:txEl>
                                              <p:pRg st="1" end="1"/>
                                            </p:txEl>
                                          </p:spTgt>
                                        </p:tgtEl>
                                        <p:attrNameLst>
                                          <p:attrName>style.color</p:attrName>
                                        </p:attrNameLst>
                                      </p:cBhvr>
                                      <p:to>
                                        <a:srgbClr val="FF0000"/>
                                      </p:to>
                                    </p:animClr>
                                    <p:animClr clrSpc="rgb" dir="cw">
                                      <p:cBhvr>
                                        <p:cTn id="12" dur="500" fill="hold"/>
                                        <p:tgtEl>
                                          <p:spTgt spid="11">
                                            <p:txEl>
                                              <p:pRg st="1" end="1"/>
                                            </p:txEl>
                                          </p:spTgt>
                                        </p:tgtEl>
                                        <p:attrNameLst>
                                          <p:attrName>fillcolor</p:attrName>
                                        </p:attrNameLst>
                                      </p:cBhvr>
                                      <p:to>
                                        <a:srgbClr val="FF0000"/>
                                      </p:to>
                                    </p:animClr>
                                    <p:set>
                                      <p:cBhvr>
                                        <p:cTn id="13" dur="500" fill="hold"/>
                                        <p:tgtEl>
                                          <p:spTgt spid="11">
                                            <p:txEl>
                                              <p:pRg st="1" end="1"/>
                                            </p:txEl>
                                          </p:spTgt>
                                        </p:tgtEl>
                                        <p:attrNameLst>
                                          <p:attrName>fill.type</p:attrName>
                                        </p:attrNameLst>
                                      </p:cBhvr>
                                      <p:to>
                                        <p:strVal val="solid"/>
                                      </p:to>
                                    </p:set>
                                    <p:set>
                                      <p:cBhvr>
                                        <p:cTn id="14" dur="500" fill="hold"/>
                                        <p:tgtEl>
                                          <p:spTgt spid="11">
                                            <p:txEl>
                                              <p:pRg st="1" end="1"/>
                                            </p:tx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11">
                                            <p:txEl>
                                              <p:pRg st="2" end="2"/>
                                            </p:txEl>
                                          </p:spTgt>
                                        </p:tgtEl>
                                        <p:attrNameLst>
                                          <p:attrName>style.color</p:attrName>
                                        </p:attrNameLst>
                                      </p:cBhvr>
                                      <p:to>
                                        <a:schemeClr val="accent2"/>
                                      </p:to>
                                    </p:animClr>
                                    <p:animClr clrSpc="rgb" dir="cw">
                                      <p:cBhvr>
                                        <p:cTn id="19" dur="500" fill="hold"/>
                                        <p:tgtEl>
                                          <p:spTgt spid="11">
                                            <p:txEl>
                                              <p:pRg st="2" end="2"/>
                                            </p:txEl>
                                          </p:spTgt>
                                        </p:tgtEl>
                                        <p:attrNameLst>
                                          <p:attrName>fillcolor</p:attrName>
                                        </p:attrNameLst>
                                      </p:cBhvr>
                                      <p:to>
                                        <a:schemeClr val="accent2"/>
                                      </p:to>
                                    </p:animClr>
                                    <p:set>
                                      <p:cBhvr>
                                        <p:cTn id="20" dur="500" fill="hold"/>
                                        <p:tgtEl>
                                          <p:spTgt spid="11">
                                            <p:txEl>
                                              <p:pRg st="2" end="2"/>
                                            </p:txEl>
                                          </p:spTgt>
                                        </p:tgtEl>
                                        <p:attrNameLst>
                                          <p:attrName>fill.type</p:attrName>
                                        </p:attrNameLst>
                                      </p:cBhvr>
                                      <p:to>
                                        <p:strVal val="solid"/>
                                      </p:to>
                                    </p:set>
                                    <p:set>
                                      <p:cBhvr>
                                        <p:cTn id="21" dur="500" fill="hold"/>
                                        <p:tgtEl>
                                          <p:spTgt spid="11">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Question : 5</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33</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2068497"/>
            <a:ext cx="9576353" cy="523220"/>
          </a:xfrm>
          <a:prstGeom prst="rect">
            <a:avLst/>
          </a:prstGeom>
          <a:noFill/>
        </p:spPr>
        <p:txBody>
          <a:bodyPr wrap="square" rtlCol="0">
            <a:spAutoFit/>
          </a:bodyPr>
          <a:lstStyle/>
          <a:p>
            <a:r>
              <a:rPr lang="en-US" sz="2800" dirty="0">
                <a:solidFill>
                  <a:srgbClr val="0070C0"/>
                </a:solidFill>
              </a:rPr>
              <a:t>Which of the following program may consider us as MVP?</a:t>
            </a:r>
          </a:p>
        </p:txBody>
      </p:sp>
      <p:sp>
        <p:nvSpPr>
          <p:cNvPr id="11" name="TextBox 10">
            <a:extLst>
              <a:ext uri="{FF2B5EF4-FFF2-40B4-BE49-F238E27FC236}">
                <a16:creationId xmlns:a16="http://schemas.microsoft.com/office/drawing/2014/main" id="{D5891F01-0179-DEFA-542D-8D95664F65B9}"/>
              </a:ext>
            </a:extLst>
          </p:cNvPr>
          <p:cNvSpPr txBox="1"/>
          <p:nvPr/>
        </p:nvSpPr>
        <p:spPr>
          <a:xfrm>
            <a:off x="3710599" y="3093334"/>
            <a:ext cx="5053378" cy="1569660"/>
          </a:xfrm>
          <a:prstGeom prst="rect">
            <a:avLst/>
          </a:prstGeom>
          <a:noFill/>
        </p:spPr>
        <p:txBody>
          <a:bodyPr wrap="square">
            <a:spAutoFit/>
          </a:bodyPr>
          <a:lstStyle/>
          <a:p>
            <a:pPr marL="514350" indent="-514350">
              <a:buFont typeface="+mj-lt"/>
              <a:buAutoNum type="alphaUcPeriod"/>
            </a:pPr>
            <a:r>
              <a:rPr lang="en-US" sz="3200" dirty="0"/>
              <a:t>MLSA</a:t>
            </a:r>
          </a:p>
          <a:p>
            <a:pPr marL="514350" indent="-514350">
              <a:buFont typeface="+mj-lt"/>
              <a:buAutoNum type="alphaUcPeriod"/>
            </a:pPr>
            <a:r>
              <a:rPr lang="en-US" sz="3200" dirty="0"/>
              <a:t>ASW Cloud Captain</a:t>
            </a:r>
          </a:p>
          <a:p>
            <a:pPr marL="514350" indent="-514350">
              <a:buFont typeface="+mj-lt"/>
              <a:buAutoNum type="alphaUcPeriod"/>
            </a:pPr>
            <a:r>
              <a:rPr lang="en-US" sz="3200" dirty="0"/>
              <a:t>Postman Student Leader</a:t>
            </a:r>
          </a:p>
        </p:txBody>
      </p:sp>
    </p:spTree>
    <p:extLst>
      <p:ext uri="{BB962C8B-B14F-4D97-AF65-F5344CB8AC3E}">
        <p14:creationId xmlns:p14="http://schemas.microsoft.com/office/powerpoint/2010/main" val="362184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
                                            <p:txEl>
                                              <p:pRg st="1" end="1"/>
                                            </p:txEl>
                                          </p:spTgt>
                                        </p:tgtEl>
                                        <p:attrNameLst>
                                          <p:attrName>style.color</p:attrName>
                                        </p:attrNameLst>
                                      </p:cBhvr>
                                      <p:to>
                                        <a:srgbClr val="FF0000"/>
                                      </p:to>
                                    </p:animClr>
                                    <p:animClr clrSpc="rgb" dir="cw">
                                      <p:cBhvr>
                                        <p:cTn id="7" dur="500" fill="hold"/>
                                        <p:tgtEl>
                                          <p:spTgt spid="11">
                                            <p:txEl>
                                              <p:pRg st="1" end="1"/>
                                            </p:txEl>
                                          </p:spTgt>
                                        </p:tgtEl>
                                        <p:attrNameLst>
                                          <p:attrName>fillcolor</p:attrName>
                                        </p:attrNameLst>
                                      </p:cBhvr>
                                      <p:to>
                                        <a:srgbClr val="FF0000"/>
                                      </p:to>
                                    </p:animClr>
                                    <p:set>
                                      <p:cBhvr>
                                        <p:cTn id="8" dur="500" fill="hold"/>
                                        <p:tgtEl>
                                          <p:spTgt spid="11">
                                            <p:txEl>
                                              <p:pRg st="1" end="1"/>
                                            </p:txEl>
                                          </p:spTgt>
                                        </p:tgtEl>
                                        <p:attrNameLst>
                                          <p:attrName>fill.type</p:attrName>
                                        </p:attrNameLst>
                                      </p:cBhvr>
                                      <p:to>
                                        <p:strVal val="solid"/>
                                      </p:to>
                                    </p:set>
                                    <p:set>
                                      <p:cBhvr>
                                        <p:cTn id="9" dur="500" fill="hold"/>
                                        <p:tgtEl>
                                          <p:spTgt spid="11">
                                            <p:txEl>
                                              <p:pRg st="1" end="1"/>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11">
                                            <p:txEl>
                                              <p:pRg st="2" end="2"/>
                                            </p:txEl>
                                          </p:spTgt>
                                        </p:tgtEl>
                                        <p:attrNameLst>
                                          <p:attrName>style.color</p:attrName>
                                        </p:attrNameLst>
                                      </p:cBhvr>
                                      <p:to>
                                        <a:srgbClr val="FF0000"/>
                                      </p:to>
                                    </p:animClr>
                                    <p:animClr clrSpc="rgb" dir="cw">
                                      <p:cBhvr>
                                        <p:cTn id="12" dur="500" fill="hold"/>
                                        <p:tgtEl>
                                          <p:spTgt spid="11">
                                            <p:txEl>
                                              <p:pRg st="2" end="2"/>
                                            </p:txEl>
                                          </p:spTgt>
                                        </p:tgtEl>
                                        <p:attrNameLst>
                                          <p:attrName>fillcolor</p:attrName>
                                        </p:attrNameLst>
                                      </p:cBhvr>
                                      <p:to>
                                        <a:srgbClr val="FF0000"/>
                                      </p:to>
                                    </p:animClr>
                                    <p:set>
                                      <p:cBhvr>
                                        <p:cTn id="13" dur="500" fill="hold"/>
                                        <p:tgtEl>
                                          <p:spTgt spid="11">
                                            <p:txEl>
                                              <p:pRg st="2" end="2"/>
                                            </p:txEl>
                                          </p:spTgt>
                                        </p:tgtEl>
                                        <p:attrNameLst>
                                          <p:attrName>fill.type</p:attrName>
                                        </p:attrNameLst>
                                      </p:cBhvr>
                                      <p:to>
                                        <p:strVal val="solid"/>
                                      </p:to>
                                    </p:set>
                                    <p:set>
                                      <p:cBhvr>
                                        <p:cTn id="14" dur="500" fill="hold"/>
                                        <p:tgtEl>
                                          <p:spTgt spid="11">
                                            <p:txEl>
                                              <p:pRg st="2" end="2"/>
                                            </p:tx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11">
                                            <p:txEl>
                                              <p:pRg st="0" end="0"/>
                                            </p:txEl>
                                          </p:spTgt>
                                        </p:tgtEl>
                                        <p:attrNameLst>
                                          <p:attrName>style.color</p:attrName>
                                        </p:attrNameLst>
                                      </p:cBhvr>
                                      <p:to>
                                        <a:schemeClr val="accent2"/>
                                      </p:to>
                                    </p:animClr>
                                    <p:animClr clrSpc="rgb" dir="cw">
                                      <p:cBhvr>
                                        <p:cTn id="19" dur="500" fill="hold"/>
                                        <p:tgtEl>
                                          <p:spTgt spid="11">
                                            <p:txEl>
                                              <p:pRg st="0" end="0"/>
                                            </p:txEl>
                                          </p:spTgt>
                                        </p:tgtEl>
                                        <p:attrNameLst>
                                          <p:attrName>fillcolor</p:attrName>
                                        </p:attrNameLst>
                                      </p:cBhvr>
                                      <p:to>
                                        <a:schemeClr val="accent2"/>
                                      </p:to>
                                    </p:animClr>
                                    <p:set>
                                      <p:cBhvr>
                                        <p:cTn id="20" dur="500" fill="hold"/>
                                        <p:tgtEl>
                                          <p:spTgt spid="11">
                                            <p:txEl>
                                              <p:pRg st="0" end="0"/>
                                            </p:txEl>
                                          </p:spTgt>
                                        </p:tgtEl>
                                        <p:attrNameLst>
                                          <p:attrName>fill.type</p:attrName>
                                        </p:attrNameLst>
                                      </p:cBhvr>
                                      <p:to>
                                        <p:strVal val="solid"/>
                                      </p:to>
                                    </p:set>
                                    <p:set>
                                      <p:cBhvr>
                                        <p:cTn id="21" dur="500" fill="hold"/>
                                        <p:tgtEl>
                                          <p:spTgt spid="11">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Activity - </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34</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13" name="TextBox 12">
            <a:extLst>
              <a:ext uri="{FF2B5EF4-FFF2-40B4-BE49-F238E27FC236}">
                <a16:creationId xmlns:a16="http://schemas.microsoft.com/office/drawing/2014/main" id="{40093263-0DC0-8EFD-7D1C-FF0658BBA589}"/>
              </a:ext>
            </a:extLst>
          </p:cNvPr>
          <p:cNvSpPr txBox="1"/>
          <p:nvPr/>
        </p:nvSpPr>
        <p:spPr>
          <a:xfrm>
            <a:off x="1097280" y="2072640"/>
            <a:ext cx="9916160" cy="369332"/>
          </a:xfrm>
          <a:prstGeom prst="rect">
            <a:avLst/>
          </a:prstGeom>
          <a:noFill/>
        </p:spPr>
        <p:txBody>
          <a:bodyPr wrap="square" rtlCol="0">
            <a:spAutoFit/>
          </a:bodyPr>
          <a:lstStyle/>
          <a:p>
            <a:r>
              <a:rPr lang="en-US" dirty="0"/>
              <a:t> </a:t>
            </a:r>
          </a:p>
        </p:txBody>
      </p:sp>
      <p:pic>
        <p:nvPicPr>
          <p:cNvPr id="11" name="Picture 10">
            <a:extLst>
              <a:ext uri="{FF2B5EF4-FFF2-40B4-BE49-F238E27FC236}">
                <a16:creationId xmlns:a16="http://schemas.microsoft.com/office/drawing/2014/main" id="{2A856990-1B4B-E3AC-2519-4D27CEBB1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6566" y="5336251"/>
            <a:ext cx="1002948" cy="620966"/>
          </a:xfrm>
          <a:prstGeom prst="rect">
            <a:avLst/>
          </a:prstGeom>
        </p:spPr>
      </p:pic>
      <p:sp>
        <p:nvSpPr>
          <p:cNvPr id="15" name="TextBox 14">
            <a:extLst>
              <a:ext uri="{FF2B5EF4-FFF2-40B4-BE49-F238E27FC236}">
                <a16:creationId xmlns:a16="http://schemas.microsoft.com/office/drawing/2014/main" id="{E537FEA3-34F1-A99C-7EF8-0CD32CED0F39}"/>
              </a:ext>
            </a:extLst>
          </p:cNvPr>
          <p:cNvSpPr txBox="1"/>
          <p:nvPr/>
        </p:nvSpPr>
        <p:spPr>
          <a:xfrm>
            <a:off x="1135389" y="1986899"/>
            <a:ext cx="10020291" cy="3970318"/>
          </a:xfrm>
          <a:prstGeom prst="rect">
            <a:avLst/>
          </a:prstGeom>
          <a:noFill/>
        </p:spPr>
        <p:txBody>
          <a:bodyPr wrap="square" rtlCol="0">
            <a:spAutoFit/>
          </a:bodyPr>
          <a:lstStyle/>
          <a:p>
            <a:r>
              <a:rPr lang="en-US" sz="2800" b="1" dirty="0"/>
              <a:t>Competitive Programming - </a:t>
            </a:r>
          </a:p>
          <a:p>
            <a:r>
              <a:rPr lang="en-US" sz="2800" b="1" dirty="0"/>
              <a:t>	</a:t>
            </a:r>
            <a:r>
              <a:rPr lang="en-US" sz="2800" dirty="0"/>
              <a:t>Contest – IUPC, ICPC(Regionals/World Finalist)</a:t>
            </a:r>
          </a:p>
          <a:p>
            <a:r>
              <a:rPr lang="en-US" sz="2800" b="1" dirty="0"/>
              <a:t>Development - </a:t>
            </a:r>
          </a:p>
          <a:p>
            <a:r>
              <a:rPr lang="en-US" sz="2800" b="1" dirty="0"/>
              <a:t>	</a:t>
            </a:r>
            <a:r>
              <a:rPr lang="en-US" sz="2800" dirty="0"/>
              <a:t>Hackathons – (Upcoming in IUBAT)</a:t>
            </a:r>
          </a:p>
          <a:p>
            <a:r>
              <a:rPr lang="en-US" sz="2800" b="1" dirty="0"/>
              <a:t>Cyber Security -</a:t>
            </a:r>
          </a:p>
          <a:p>
            <a:r>
              <a:rPr lang="en-US" sz="2800" b="1" dirty="0"/>
              <a:t>	</a:t>
            </a:r>
            <a:r>
              <a:rPr lang="en-US" sz="2800" dirty="0"/>
              <a:t>CTF - Catch The Flag</a:t>
            </a:r>
          </a:p>
          <a:p>
            <a:endParaRPr lang="en-US" sz="2800" dirty="0"/>
          </a:p>
          <a:p>
            <a:r>
              <a:rPr lang="en-US" sz="2800" dirty="0"/>
              <a:t>……………………..</a:t>
            </a:r>
          </a:p>
          <a:p>
            <a:endParaRPr lang="en-US" sz="2800" dirty="0"/>
          </a:p>
        </p:txBody>
      </p:sp>
    </p:spTree>
    <p:extLst>
      <p:ext uri="{BB962C8B-B14F-4D97-AF65-F5344CB8AC3E}">
        <p14:creationId xmlns:p14="http://schemas.microsoft.com/office/powerpoint/2010/main" val="1261209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Programming - </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35</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13" name="TextBox 12">
            <a:extLst>
              <a:ext uri="{FF2B5EF4-FFF2-40B4-BE49-F238E27FC236}">
                <a16:creationId xmlns:a16="http://schemas.microsoft.com/office/drawing/2014/main" id="{40093263-0DC0-8EFD-7D1C-FF0658BBA589}"/>
              </a:ext>
            </a:extLst>
          </p:cNvPr>
          <p:cNvSpPr txBox="1"/>
          <p:nvPr/>
        </p:nvSpPr>
        <p:spPr>
          <a:xfrm>
            <a:off x="1097280" y="2072640"/>
            <a:ext cx="9916160" cy="369332"/>
          </a:xfrm>
          <a:prstGeom prst="rect">
            <a:avLst/>
          </a:prstGeom>
          <a:noFill/>
        </p:spPr>
        <p:txBody>
          <a:bodyPr wrap="square" rtlCol="0">
            <a:spAutoFit/>
          </a:bodyPr>
          <a:lstStyle/>
          <a:p>
            <a:r>
              <a:rPr lang="en-US" dirty="0"/>
              <a:t> </a:t>
            </a:r>
          </a:p>
        </p:txBody>
      </p:sp>
      <p:pic>
        <p:nvPicPr>
          <p:cNvPr id="11" name="Picture 10">
            <a:extLst>
              <a:ext uri="{FF2B5EF4-FFF2-40B4-BE49-F238E27FC236}">
                <a16:creationId xmlns:a16="http://schemas.microsoft.com/office/drawing/2014/main" id="{2A856990-1B4B-E3AC-2519-4D27CEBB1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6566" y="5336251"/>
            <a:ext cx="1002948" cy="620966"/>
          </a:xfrm>
          <a:prstGeom prst="rect">
            <a:avLst/>
          </a:prstGeom>
        </p:spPr>
      </p:pic>
      <p:sp>
        <p:nvSpPr>
          <p:cNvPr id="15" name="TextBox 14">
            <a:extLst>
              <a:ext uri="{FF2B5EF4-FFF2-40B4-BE49-F238E27FC236}">
                <a16:creationId xmlns:a16="http://schemas.microsoft.com/office/drawing/2014/main" id="{E537FEA3-34F1-A99C-7EF8-0CD32CED0F39}"/>
              </a:ext>
            </a:extLst>
          </p:cNvPr>
          <p:cNvSpPr txBox="1"/>
          <p:nvPr/>
        </p:nvSpPr>
        <p:spPr>
          <a:xfrm>
            <a:off x="1333674" y="2257306"/>
            <a:ext cx="10020291" cy="3903504"/>
          </a:xfrm>
          <a:prstGeom prst="rect">
            <a:avLst/>
          </a:prstGeom>
          <a:noFill/>
        </p:spPr>
        <p:txBody>
          <a:bodyPr wrap="square" rtlCol="0">
            <a:spAutoFit/>
          </a:bodyPr>
          <a:lstStyle/>
          <a:p>
            <a:pPr>
              <a:lnSpc>
                <a:spcPct val="150000"/>
              </a:lnSpc>
            </a:pPr>
            <a:r>
              <a:rPr lang="en-US" sz="2800" b="1" dirty="0"/>
              <a:t>IUPC – Inter University Programming Contest</a:t>
            </a:r>
          </a:p>
          <a:p>
            <a:pPr>
              <a:lnSpc>
                <a:spcPct val="150000"/>
              </a:lnSpc>
            </a:pPr>
            <a:r>
              <a:rPr lang="en-US" sz="2800" b="1" dirty="0"/>
              <a:t>NCPC -  National Collegiate Programming Contest </a:t>
            </a:r>
            <a:r>
              <a:rPr lang="en-US" sz="2000" b="1" dirty="0"/>
              <a:t>(IUBAT Hosted in 2019)</a:t>
            </a:r>
          </a:p>
          <a:p>
            <a:pPr>
              <a:lnSpc>
                <a:spcPct val="150000"/>
              </a:lnSpc>
            </a:pPr>
            <a:r>
              <a:rPr lang="en-US" sz="2800" b="1" dirty="0"/>
              <a:t>ICPC – International Collegiate Programming Contest</a:t>
            </a:r>
          </a:p>
          <a:p>
            <a:pPr>
              <a:lnSpc>
                <a:spcPct val="150000"/>
              </a:lnSpc>
            </a:pPr>
            <a:r>
              <a:rPr lang="en-US" sz="2800" b="1" dirty="0"/>
              <a:t>ICPC – Regionals / World Finalist</a:t>
            </a:r>
          </a:p>
          <a:p>
            <a:pPr>
              <a:lnSpc>
                <a:spcPct val="150000"/>
              </a:lnSpc>
            </a:pPr>
            <a:endParaRPr lang="en-US" sz="2800" b="1" dirty="0"/>
          </a:p>
          <a:p>
            <a:pPr>
              <a:lnSpc>
                <a:spcPct val="150000"/>
              </a:lnSpc>
            </a:pPr>
            <a:endParaRPr lang="en-US" sz="2800" b="1" dirty="0"/>
          </a:p>
        </p:txBody>
      </p:sp>
    </p:spTree>
    <p:extLst>
      <p:ext uri="{BB962C8B-B14F-4D97-AF65-F5344CB8AC3E}">
        <p14:creationId xmlns:p14="http://schemas.microsoft.com/office/powerpoint/2010/main" val="2976730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36</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13" name="TextBox 12">
            <a:extLst>
              <a:ext uri="{FF2B5EF4-FFF2-40B4-BE49-F238E27FC236}">
                <a16:creationId xmlns:a16="http://schemas.microsoft.com/office/drawing/2014/main" id="{40093263-0DC0-8EFD-7D1C-FF0658BBA589}"/>
              </a:ext>
            </a:extLst>
          </p:cNvPr>
          <p:cNvSpPr txBox="1"/>
          <p:nvPr/>
        </p:nvSpPr>
        <p:spPr>
          <a:xfrm>
            <a:off x="3569551" y="3496526"/>
            <a:ext cx="3977142" cy="954107"/>
          </a:xfrm>
          <a:prstGeom prst="rect">
            <a:avLst/>
          </a:prstGeom>
          <a:noFill/>
        </p:spPr>
        <p:txBody>
          <a:bodyPr wrap="square" rtlCol="0">
            <a:spAutoFit/>
          </a:bodyPr>
          <a:lstStyle/>
          <a:p>
            <a:pPr algn="ctr"/>
            <a:r>
              <a:rPr lang="en-US" sz="2800" dirty="0"/>
              <a:t>Answer : </a:t>
            </a:r>
          </a:p>
          <a:p>
            <a:pPr algn="ctr"/>
            <a:r>
              <a:rPr lang="en-US" sz="2800" b="1" dirty="0"/>
              <a:t>A. MLSA</a:t>
            </a:r>
          </a:p>
        </p:txBody>
      </p:sp>
      <p:sp>
        <p:nvSpPr>
          <p:cNvPr id="16" name="Rectangle 4">
            <a:extLst>
              <a:ext uri="{FF2B5EF4-FFF2-40B4-BE49-F238E27FC236}">
                <a16:creationId xmlns:a16="http://schemas.microsoft.com/office/drawing/2014/main" id="{26650635-B0E3-0C60-B8D0-5ECF2B2BCC35}"/>
              </a:ext>
            </a:extLst>
          </p:cNvPr>
          <p:cNvSpPr>
            <a:spLocks noChangeArrowheads="1"/>
          </p:cNvSpPr>
          <p:nvPr/>
        </p:nvSpPr>
        <p:spPr bwMode="auto">
          <a:xfrm rot="10800000" flipV="1">
            <a:off x="1178558" y="2359635"/>
            <a:ext cx="1166368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2800" dirty="0">
                <a:solidFill>
                  <a:srgbClr val="0070C0"/>
                </a:solidFill>
              </a:rPr>
              <a:t>Which of the following program may consider us as MVP?</a:t>
            </a:r>
          </a:p>
        </p:txBody>
      </p:sp>
      <p:pic>
        <p:nvPicPr>
          <p:cNvPr id="9" name="Picture 8">
            <a:extLst>
              <a:ext uri="{FF2B5EF4-FFF2-40B4-BE49-F238E27FC236}">
                <a16:creationId xmlns:a16="http://schemas.microsoft.com/office/drawing/2014/main" id="{39F8867A-1417-30A3-B023-FA992C44CAAA}"/>
              </a:ext>
            </a:extLst>
          </p:cNvPr>
          <p:cNvPicPr>
            <a:picLocks noChangeAspect="1"/>
          </p:cNvPicPr>
          <p:nvPr/>
        </p:nvPicPr>
        <p:blipFill>
          <a:blip r:embed="rId5"/>
          <a:stretch>
            <a:fillRect/>
          </a:stretch>
        </p:blipFill>
        <p:spPr>
          <a:xfrm>
            <a:off x="895350" y="1724025"/>
            <a:ext cx="10401300" cy="3409950"/>
          </a:xfrm>
          <a:prstGeom prst="rect">
            <a:avLst/>
          </a:prstGeom>
        </p:spPr>
      </p:pic>
    </p:spTree>
    <p:extLst>
      <p:ext uri="{BB962C8B-B14F-4D97-AF65-F5344CB8AC3E}">
        <p14:creationId xmlns:p14="http://schemas.microsoft.com/office/powerpoint/2010/main" val="338062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Microsoft Learn Student Ambassadors - MLSA</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4</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2068497"/>
            <a:ext cx="9576353" cy="3046988"/>
          </a:xfrm>
          <a:prstGeom prst="rect">
            <a:avLst/>
          </a:prstGeom>
          <a:noFill/>
        </p:spPr>
        <p:txBody>
          <a:bodyPr wrap="square" rtlCol="0">
            <a:spAutoFit/>
          </a:bodyPr>
          <a:lstStyle/>
          <a:p>
            <a:pPr marL="285750" indent="-285750">
              <a:buFont typeface="Arial" panose="020B0604020202020204" pitchFamily="34" charset="0"/>
              <a:buChar char="•"/>
            </a:pPr>
            <a:r>
              <a:rPr lang="en-US" sz="2400" b="0" i="0" dirty="0">
                <a:solidFill>
                  <a:srgbClr val="333333"/>
                </a:solidFill>
                <a:effectLst/>
                <a:latin typeface="Segoe UI" panose="020B0502040204020203" pitchFamily="34" charset="0"/>
              </a:rPr>
              <a:t>The Microsoft </a:t>
            </a:r>
            <a:r>
              <a:rPr lang="en-US" sz="2400" b="1" i="0" dirty="0">
                <a:solidFill>
                  <a:srgbClr val="333333"/>
                </a:solidFill>
                <a:latin typeface="Segoe UI" panose="020B0502040204020203" pitchFamily="34" charset="0"/>
              </a:rPr>
              <a:t>Learn</a:t>
            </a:r>
            <a:r>
              <a:rPr lang="en-US" sz="2400" b="0" i="0" dirty="0">
                <a:solidFill>
                  <a:srgbClr val="333333"/>
                </a:solidFill>
                <a:effectLst/>
                <a:latin typeface="Segoe UI" panose="020B0502040204020203" pitchFamily="34" charset="0"/>
              </a:rPr>
              <a:t> Student Ambassadors program is a global group of on-campus ambassadors who are eager to –</a:t>
            </a:r>
          </a:p>
          <a:p>
            <a:pPr marL="285750" indent="-285750">
              <a:buFont typeface="Arial" panose="020B0604020202020204" pitchFamily="34" charset="0"/>
              <a:buChar char="•"/>
            </a:pPr>
            <a:endParaRPr lang="en-US" sz="2400" b="0" i="0" dirty="0">
              <a:solidFill>
                <a:srgbClr val="333333"/>
              </a:solidFill>
              <a:effectLst/>
              <a:latin typeface="Segoe UI" panose="020B0502040204020203" pitchFamily="34" charset="0"/>
            </a:endParaRPr>
          </a:p>
          <a:p>
            <a:pPr marL="742950" lvl="1" indent="-285750">
              <a:buFont typeface="Arial" panose="020B0604020202020204" pitchFamily="34" charset="0"/>
              <a:buChar char="•"/>
            </a:pPr>
            <a:r>
              <a:rPr lang="en-US" sz="2400" dirty="0">
                <a:solidFill>
                  <a:srgbClr val="333333"/>
                </a:solidFill>
                <a:latin typeface="Segoe UI" panose="020B0502040204020203" pitchFamily="34" charset="0"/>
              </a:rPr>
              <a:t>H</a:t>
            </a:r>
            <a:r>
              <a:rPr lang="en-US" sz="2400" b="0" i="0" dirty="0">
                <a:solidFill>
                  <a:srgbClr val="333333"/>
                </a:solidFill>
                <a:effectLst/>
                <a:latin typeface="Segoe UI" panose="020B0502040204020203" pitchFamily="34" charset="0"/>
              </a:rPr>
              <a:t>elp students and their communities, </a:t>
            </a:r>
          </a:p>
          <a:p>
            <a:pPr marL="742950" lvl="1" indent="-285750">
              <a:buFont typeface="Arial" panose="020B0604020202020204" pitchFamily="34" charset="0"/>
              <a:buChar char="•"/>
            </a:pPr>
            <a:r>
              <a:rPr lang="en-US" sz="2400" dirty="0">
                <a:solidFill>
                  <a:srgbClr val="333333"/>
                </a:solidFill>
                <a:latin typeface="Segoe UI" panose="020B0502040204020203" pitchFamily="34" charset="0"/>
              </a:rPr>
              <a:t>L</a:t>
            </a:r>
            <a:r>
              <a:rPr lang="en-US" sz="2400" b="0" i="0" dirty="0">
                <a:solidFill>
                  <a:srgbClr val="333333"/>
                </a:solidFill>
                <a:effectLst/>
                <a:latin typeface="Segoe UI" panose="020B0502040204020203" pitchFamily="34" charset="0"/>
              </a:rPr>
              <a:t>ead in their local tech circles, </a:t>
            </a:r>
          </a:p>
          <a:p>
            <a:pPr marL="742950" lvl="1" indent="-285750">
              <a:buFont typeface="Arial" panose="020B0604020202020204" pitchFamily="34" charset="0"/>
              <a:buChar char="•"/>
            </a:pPr>
            <a:r>
              <a:rPr lang="en-US" sz="2400" dirty="0">
                <a:solidFill>
                  <a:srgbClr val="333333"/>
                </a:solidFill>
                <a:latin typeface="Segoe UI" panose="020B0502040204020203" pitchFamily="34" charset="0"/>
              </a:rPr>
              <a:t>D</a:t>
            </a:r>
            <a:r>
              <a:rPr lang="en-US" sz="2400" b="0" i="0" dirty="0">
                <a:solidFill>
                  <a:srgbClr val="333333"/>
                </a:solidFill>
                <a:effectLst/>
                <a:latin typeface="Segoe UI" panose="020B0502040204020203" pitchFamily="34" charset="0"/>
              </a:rPr>
              <a:t>evelop technical and career skills for the future,</a:t>
            </a:r>
          </a:p>
          <a:p>
            <a:pPr marL="742950" lvl="1" indent="-285750">
              <a:buFont typeface="Arial" panose="020B0604020202020204" pitchFamily="34" charset="0"/>
              <a:buChar char="•"/>
            </a:pPr>
            <a:r>
              <a:rPr lang="en-US" sz="2400" dirty="0">
                <a:solidFill>
                  <a:srgbClr val="333333"/>
                </a:solidFill>
                <a:latin typeface="Segoe UI" panose="020B0502040204020203" pitchFamily="34" charset="0"/>
              </a:rPr>
              <a:t>O</a:t>
            </a:r>
            <a:r>
              <a:rPr lang="en-US" sz="2400" b="0" i="0" dirty="0">
                <a:solidFill>
                  <a:srgbClr val="333333"/>
                </a:solidFill>
                <a:effectLst/>
                <a:latin typeface="Segoe UI" panose="020B0502040204020203" pitchFamily="34" charset="0"/>
              </a:rPr>
              <a:t>rganizing a campus or community hackathon, </a:t>
            </a:r>
          </a:p>
          <a:p>
            <a:pPr marL="742950" lvl="1" indent="-285750">
              <a:buFont typeface="Arial" panose="020B0604020202020204" pitchFamily="34" charset="0"/>
              <a:buChar char="•"/>
            </a:pPr>
            <a:r>
              <a:rPr lang="en-US" sz="2400" b="0" i="0" dirty="0">
                <a:solidFill>
                  <a:srgbClr val="333333"/>
                </a:solidFill>
                <a:effectLst/>
                <a:latin typeface="Segoe UI" panose="020B0502040204020203" pitchFamily="34" charset="0"/>
              </a:rPr>
              <a:t>Mentoring other students etc</a:t>
            </a:r>
            <a:r>
              <a:rPr lang="en-US" sz="2400" dirty="0">
                <a:solidFill>
                  <a:srgbClr val="333333"/>
                </a:solidFill>
                <a:latin typeface="Segoe UI" panose="020B0502040204020203" pitchFamily="34" charset="0"/>
              </a:rPr>
              <a:t>.</a:t>
            </a:r>
            <a:endParaRPr lang="en-US" sz="2400" dirty="0"/>
          </a:p>
        </p:txBody>
      </p:sp>
      <p:pic>
        <p:nvPicPr>
          <p:cNvPr id="13" name="Picture 12">
            <a:extLst>
              <a:ext uri="{FF2B5EF4-FFF2-40B4-BE49-F238E27FC236}">
                <a16:creationId xmlns:a16="http://schemas.microsoft.com/office/drawing/2014/main" id="{82A83D50-C25F-DB53-7EEF-93D47CBA2C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7354" y="5237740"/>
            <a:ext cx="708326" cy="708326"/>
          </a:xfrm>
          <a:prstGeom prst="rect">
            <a:avLst/>
          </a:prstGeom>
        </p:spPr>
      </p:pic>
    </p:spTree>
    <p:extLst>
      <p:ext uri="{BB962C8B-B14F-4D97-AF65-F5344CB8AC3E}">
        <p14:creationId xmlns:p14="http://schemas.microsoft.com/office/powerpoint/2010/main" val="3748919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A40BE3E-54BD-EFF4-225D-08C141404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1447221"/>
            <a:ext cx="9408160" cy="474328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5</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Milestones in MLSA</a:t>
            </a:r>
          </a:p>
        </p:txBody>
      </p:sp>
    </p:spTree>
    <p:extLst>
      <p:ext uri="{BB962C8B-B14F-4D97-AF65-F5344CB8AC3E}">
        <p14:creationId xmlns:p14="http://schemas.microsoft.com/office/powerpoint/2010/main" val="1103956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Milestones in MLSA</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6</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2090172"/>
            <a:ext cx="9576353" cy="3785652"/>
          </a:xfrm>
          <a:prstGeom prst="rect">
            <a:avLst/>
          </a:prstGeom>
          <a:noFill/>
        </p:spPr>
        <p:txBody>
          <a:bodyPr wrap="square" rtlCol="0">
            <a:spAutoFit/>
          </a:bodyPr>
          <a:lstStyle/>
          <a:p>
            <a:pPr algn="l" fontAlgn="auto"/>
            <a:r>
              <a:rPr lang="en-US" sz="2400" b="1" i="0" dirty="0">
                <a:effectLst/>
                <a:latin typeface="-apple-system"/>
              </a:rPr>
              <a:t>ALPHA </a:t>
            </a:r>
            <a:r>
              <a:rPr lang="en-US" sz="2400" b="0" i="0" dirty="0">
                <a:effectLst/>
                <a:latin typeface="-apple-system"/>
              </a:rPr>
              <a:t>- Student Ambassadors that complete a learning path on Microsoft Learn will earn the Alpha Badge</a:t>
            </a:r>
          </a:p>
          <a:p>
            <a:pPr algn="l" fontAlgn="auto"/>
            <a:r>
              <a:rPr lang="en-US" sz="2400" b="0" i="0" dirty="0">
                <a:effectLst/>
                <a:latin typeface="-apple-system"/>
              </a:rPr>
              <a:t>Benefits:</a:t>
            </a:r>
          </a:p>
          <a:p>
            <a:pPr lvl="1">
              <a:buFont typeface="+mj-lt"/>
              <a:buAutoNum type="arabicPeriod"/>
            </a:pPr>
            <a:r>
              <a:rPr lang="en-US" sz="2400" dirty="0">
                <a:effectLst/>
              </a:rPr>
              <a:t> USD-150$ monthly Azure credits</a:t>
            </a:r>
          </a:p>
          <a:p>
            <a:pPr lvl="1">
              <a:buFont typeface="+mj-lt"/>
              <a:buAutoNum type="arabicPeriod"/>
            </a:pPr>
            <a:r>
              <a:rPr lang="en-US" sz="2400" dirty="0">
                <a:effectLst/>
              </a:rPr>
              <a:t> Visual Studio Enterprise Subscription (With various products keys)</a:t>
            </a:r>
          </a:p>
          <a:p>
            <a:pPr lvl="1">
              <a:buFont typeface="+mj-lt"/>
              <a:buAutoNum type="arabicPeriod"/>
            </a:pPr>
            <a:r>
              <a:rPr lang="en-US" sz="2400" dirty="0">
                <a:effectLst/>
              </a:rPr>
              <a:t> StudentAmbassadors.com email address</a:t>
            </a:r>
          </a:p>
          <a:p>
            <a:pPr lvl="1">
              <a:buFont typeface="+mj-lt"/>
              <a:buAutoNum type="arabicPeriod"/>
            </a:pPr>
            <a:r>
              <a:rPr lang="en-US" sz="2400" dirty="0">
                <a:effectLst/>
              </a:rPr>
              <a:t> LinkedIn Learning Voucher</a:t>
            </a:r>
          </a:p>
          <a:p>
            <a:pPr lvl="1">
              <a:buFont typeface="+mj-lt"/>
              <a:buAutoNum type="arabicPeriod"/>
            </a:pPr>
            <a:r>
              <a:rPr lang="en-US" sz="2400" dirty="0">
                <a:effectLst/>
              </a:rPr>
              <a:t> Name.com Voucher</a:t>
            </a:r>
          </a:p>
          <a:p>
            <a:br>
              <a:rPr lang="en-US" sz="2400" dirty="0"/>
            </a:br>
            <a:endParaRPr lang="en-US" sz="2400" dirty="0"/>
          </a:p>
        </p:txBody>
      </p:sp>
      <p:pic>
        <p:nvPicPr>
          <p:cNvPr id="5" name="Picture 4">
            <a:extLst>
              <a:ext uri="{FF2B5EF4-FFF2-40B4-BE49-F238E27FC236}">
                <a16:creationId xmlns:a16="http://schemas.microsoft.com/office/drawing/2014/main" id="{2BB6C5B5-11BE-FF6E-B7DB-DB32336F8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7354" y="5237740"/>
            <a:ext cx="708326" cy="708326"/>
          </a:xfrm>
          <a:prstGeom prst="rect">
            <a:avLst/>
          </a:prstGeom>
        </p:spPr>
      </p:pic>
    </p:spTree>
    <p:extLst>
      <p:ext uri="{BB962C8B-B14F-4D97-AF65-F5344CB8AC3E}">
        <p14:creationId xmlns:p14="http://schemas.microsoft.com/office/powerpoint/2010/main" val="843520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Milestones in MLSA</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7</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2090172"/>
            <a:ext cx="9576353" cy="3785652"/>
          </a:xfrm>
          <a:prstGeom prst="rect">
            <a:avLst/>
          </a:prstGeom>
          <a:noFill/>
        </p:spPr>
        <p:txBody>
          <a:bodyPr wrap="square" rtlCol="0">
            <a:spAutoFit/>
          </a:bodyPr>
          <a:lstStyle/>
          <a:p>
            <a:pPr algn="l" fontAlgn="auto"/>
            <a:r>
              <a:rPr lang="en-US" sz="2400" b="1" i="0" dirty="0">
                <a:effectLst/>
                <a:latin typeface="-apple-system"/>
              </a:rPr>
              <a:t>BETA </a:t>
            </a:r>
            <a:r>
              <a:rPr lang="en-US" sz="2400" b="0" i="0" dirty="0">
                <a:effectLst/>
                <a:latin typeface="-apple-system"/>
              </a:rPr>
              <a:t>- Student Ambassadors who plan and host an event for other students in their community will earn the Beta badge.</a:t>
            </a:r>
          </a:p>
          <a:p>
            <a:pPr algn="l" fontAlgn="auto"/>
            <a:r>
              <a:rPr lang="en-US" sz="2400" b="0" i="0" dirty="0">
                <a:effectLst/>
                <a:latin typeface="-apple-system"/>
              </a:rPr>
              <a:t>Benefits:</a:t>
            </a:r>
          </a:p>
          <a:p>
            <a:pPr lvl="1">
              <a:buFont typeface="+mj-lt"/>
              <a:buAutoNum type="arabicPeriod"/>
            </a:pPr>
            <a:r>
              <a:rPr lang="en-US" sz="2400" dirty="0">
                <a:effectLst/>
              </a:rPr>
              <a:t> Alpha benefits</a:t>
            </a:r>
          </a:p>
          <a:p>
            <a:pPr lvl="1">
              <a:buFont typeface="+mj-lt"/>
              <a:buAutoNum type="arabicPeriod"/>
            </a:pPr>
            <a:r>
              <a:rPr lang="en-US" sz="2400" dirty="0">
                <a:effectLst/>
              </a:rPr>
              <a:t> Event support</a:t>
            </a:r>
          </a:p>
          <a:p>
            <a:pPr lvl="1">
              <a:buFont typeface="+mj-lt"/>
              <a:buAutoNum type="arabicPeriod"/>
            </a:pPr>
            <a:r>
              <a:rPr lang="en-US" sz="2400" dirty="0">
                <a:effectLst/>
              </a:rPr>
              <a:t> Mentorship</a:t>
            </a:r>
          </a:p>
          <a:p>
            <a:pPr lvl="1">
              <a:buFont typeface="+mj-lt"/>
              <a:buAutoNum type="arabicPeriod"/>
            </a:pPr>
            <a:r>
              <a:rPr lang="en-US" sz="2400" dirty="0"/>
              <a:t> MTC exam voucher</a:t>
            </a:r>
            <a:endParaRPr lang="en-US" sz="2400" dirty="0">
              <a:effectLst/>
            </a:endParaRPr>
          </a:p>
          <a:p>
            <a:pPr lvl="1">
              <a:buFont typeface="+mj-lt"/>
              <a:buAutoNum type="arabicPeriod"/>
            </a:pPr>
            <a:r>
              <a:rPr lang="en-US" sz="2400" dirty="0"/>
              <a:t> LinkedIn Premium or X-Box 360</a:t>
            </a:r>
          </a:p>
          <a:p>
            <a:pPr lvl="1">
              <a:buFont typeface="+mj-lt"/>
              <a:buAutoNum type="arabicPeriod"/>
            </a:pPr>
            <a:r>
              <a:rPr lang="en-US" sz="2400" dirty="0"/>
              <a:t> Swag – [ Box containing multiple gifts ]</a:t>
            </a:r>
          </a:p>
          <a:p>
            <a:pPr lvl="1"/>
            <a:endParaRPr lang="en-US" sz="2400" dirty="0">
              <a:effectLst/>
            </a:endParaRPr>
          </a:p>
        </p:txBody>
      </p:sp>
      <p:pic>
        <p:nvPicPr>
          <p:cNvPr id="5" name="Picture 4">
            <a:extLst>
              <a:ext uri="{FF2B5EF4-FFF2-40B4-BE49-F238E27FC236}">
                <a16:creationId xmlns:a16="http://schemas.microsoft.com/office/drawing/2014/main" id="{9E51D6B1-EFC6-7082-2674-F4F228940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7354" y="5237740"/>
            <a:ext cx="708326" cy="708326"/>
          </a:xfrm>
          <a:prstGeom prst="rect">
            <a:avLst/>
          </a:prstGeom>
        </p:spPr>
      </p:pic>
    </p:spTree>
    <p:extLst>
      <p:ext uri="{BB962C8B-B14F-4D97-AF65-F5344CB8AC3E}">
        <p14:creationId xmlns:p14="http://schemas.microsoft.com/office/powerpoint/2010/main" val="3466986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5A8DAE1-C65E-00C9-4ED1-6E93C162CB8E}"/>
              </a:ext>
            </a:extLst>
          </p:cNvPr>
          <p:cNvSpPr txBox="1"/>
          <p:nvPr/>
        </p:nvSpPr>
        <p:spPr>
          <a:xfrm>
            <a:off x="3728916" y="2993773"/>
            <a:ext cx="5760720"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BETA SWAG KIT</a:t>
            </a:r>
          </a:p>
        </p:txBody>
      </p:sp>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Milestones in MLSA</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8</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pic>
        <p:nvPicPr>
          <p:cNvPr id="5" name="Picture 4">
            <a:extLst>
              <a:ext uri="{FF2B5EF4-FFF2-40B4-BE49-F238E27FC236}">
                <a16:creationId xmlns:a16="http://schemas.microsoft.com/office/drawing/2014/main" id="{9E51D6B1-EFC6-7082-2674-F4F228940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7354" y="5237740"/>
            <a:ext cx="708326" cy="708326"/>
          </a:xfrm>
          <a:prstGeom prst="rect">
            <a:avLst/>
          </a:prstGeom>
        </p:spPr>
      </p:pic>
      <p:pic>
        <p:nvPicPr>
          <p:cNvPr id="12" name="Picture 4" descr="Monsur A Saikia on LinkedIn: #microsoft #mlsa #swag #beta | 16 comments">
            <a:extLst>
              <a:ext uri="{FF2B5EF4-FFF2-40B4-BE49-F238E27FC236}">
                <a16:creationId xmlns:a16="http://schemas.microsoft.com/office/drawing/2014/main" id="{57990925-CC90-F40D-65BA-0C3CE83E62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8912" y="1781173"/>
            <a:ext cx="6226469" cy="452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75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EA7B-291A-F6A9-ECCC-C55FA239F9A7}"/>
              </a:ext>
            </a:extLst>
          </p:cNvPr>
          <p:cNvSpPr>
            <a:spLocks noGrp="1"/>
          </p:cNvSpPr>
          <p:nvPr>
            <p:ph type="title"/>
          </p:nvPr>
        </p:nvSpPr>
        <p:spPr/>
        <p:txBody>
          <a:bodyPr>
            <a:normAutofit/>
          </a:bodyPr>
          <a:lstStyle/>
          <a:p>
            <a:r>
              <a:rPr lang="en-US" sz="4000" b="1" dirty="0">
                <a:solidFill>
                  <a:schemeClr val="tx1">
                    <a:lumMod val="85000"/>
                    <a:lumOff val="15000"/>
                  </a:schemeClr>
                </a:solidFill>
              </a:rPr>
              <a:t>Milestones in MLSA</a:t>
            </a:r>
          </a:p>
        </p:txBody>
      </p:sp>
      <p:pic>
        <p:nvPicPr>
          <p:cNvPr id="8" name="Content Placeholder 7">
            <a:extLst>
              <a:ext uri="{FF2B5EF4-FFF2-40B4-BE49-F238E27FC236}">
                <a16:creationId xmlns:a16="http://schemas.microsoft.com/office/drawing/2014/main" id="{0A3EADC2-BA92-63DA-EEE9-DDE21FFDB5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7534" y="146954"/>
            <a:ext cx="708326" cy="696521"/>
          </a:xfrm>
        </p:spPr>
      </p:pic>
      <p:sp>
        <p:nvSpPr>
          <p:cNvPr id="2" name="Date Placeholder 1">
            <a:extLst>
              <a:ext uri="{FF2B5EF4-FFF2-40B4-BE49-F238E27FC236}">
                <a16:creationId xmlns:a16="http://schemas.microsoft.com/office/drawing/2014/main" id="{FB50336C-F3C3-9C1C-3D44-8DE6780ED8A6}"/>
              </a:ext>
            </a:extLst>
          </p:cNvPr>
          <p:cNvSpPr>
            <a:spLocks noGrp="1"/>
          </p:cNvSpPr>
          <p:nvPr>
            <p:ph type="dt" sz="half" idx="10"/>
          </p:nvPr>
        </p:nvSpPr>
        <p:spPr/>
        <p:txBody>
          <a:bodyPr/>
          <a:lstStyle/>
          <a:p>
            <a:fld id="{EBE92770-08E0-4346-A2A4-42BF21B12B26}" type="datetime1">
              <a:rPr lang="en-US" sz="1200" smtClean="0"/>
              <a:t>9/23/2023</a:t>
            </a:fld>
            <a:endParaRPr lang="en-US" dirty="0"/>
          </a:p>
        </p:txBody>
      </p:sp>
      <p:sp>
        <p:nvSpPr>
          <p:cNvPr id="3" name="Footer Placeholder 2">
            <a:extLst>
              <a:ext uri="{FF2B5EF4-FFF2-40B4-BE49-F238E27FC236}">
                <a16:creationId xmlns:a16="http://schemas.microsoft.com/office/drawing/2014/main" id="{0F361B6C-0E46-2E87-EEE4-36BE8B634248}"/>
              </a:ext>
            </a:extLst>
          </p:cNvPr>
          <p:cNvSpPr>
            <a:spLocks noGrp="1"/>
          </p:cNvSpPr>
          <p:nvPr>
            <p:ph type="ftr" sz="quarter" idx="11"/>
          </p:nvPr>
        </p:nvSpPr>
        <p:spPr>
          <a:xfrm>
            <a:off x="3303219" y="6459785"/>
            <a:ext cx="5868139" cy="365125"/>
          </a:xfrm>
        </p:spPr>
        <p:txBody>
          <a:bodyPr/>
          <a:lstStyle/>
          <a:p>
            <a:r>
              <a:rPr lang="en-US" sz="1200" b="1" dirty="0"/>
              <a:t>International University Of Business Agriculture and Technology</a:t>
            </a:r>
          </a:p>
        </p:txBody>
      </p:sp>
      <p:sp>
        <p:nvSpPr>
          <p:cNvPr id="6" name="Slide Number Placeholder 5">
            <a:extLst>
              <a:ext uri="{FF2B5EF4-FFF2-40B4-BE49-F238E27FC236}">
                <a16:creationId xmlns:a16="http://schemas.microsoft.com/office/drawing/2014/main" id="{B5B2BD3F-9D87-D8EE-B121-1D183B180E45}"/>
              </a:ext>
            </a:extLst>
          </p:cNvPr>
          <p:cNvSpPr>
            <a:spLocks noGrp="1"/>
          </p:cNvSpPr>
          <p:nvPr>
            <p:ph type="sldNum" sz="quarter" idx="12"/>
          </p:nvPr>
        </p:nvSpPr>
        <p:spPr/>
        <p:txBody>
          <a:bodyPr/>
          <a:lstStyle/>
          <a:p>
            <a:fld id="{11B0DC24-0E88-4024-9715-8BF2FF2FC2A4}" type="slidenum">
              <a:rPr lang="en-US" sz="1200" smtClean="0"/>
              <a:t>9</a:t>
            </a:fld>
            <a:endParaRPr lang="en-US" dirty="0"/>
          </a:p>
        </p:txBody>
      </p:sp>
      <p:pic>
        <p:nvPicPr>
          <p:cNvPr id="10" name="Picture 9">
            <a:extLst>
              <a:ext uri="{FF2B5EF4-FFF2-40B4-BE49-F238E27FC236}">
                <a16:creationId xmlns:a16="http://schemas.microsoft.com/office/drawing/2014/main" id="{9178B928-A1C9-94EC-691F-CEDE04937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616" y="170892"/>
            <a:ext cx="708327" cy="620966"/>
          </a:xfrm>
          <a:prstGeom prst="rect">
            <a:avLst/>
          </a:prstGeom>
        </p:spPr>
      </p:pic>
      <p:pic>
        <p:nvPicPr>
          <p:cNvPr id="7" name="Picture 6">
            <a:extLst>
              <a:ext uri="{FF2B5EF4-FFF2-40B4-BE49-F238E27FC236}">
                <a16:creationId xmlns:a16="http://schemas.microsoft.com/office/drawing/2014/main" id="{F61925EB-9E2B-F9DD-DF97-AE894504A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6964" y="127212"/>
            <a:ext cx="708326" cy="708326"/>
          </a:xfrm>
          <a:prstGeom prst="rect">
            <a:avLst/>
          </a:prstGeom>
        </p:spPr>
      </p:pic>
      <p:sp>
        <p:nvSpPr>
          <p:cNvPr id="9" name="TextBox 8">
            <a:extLst>
              <a:ext uri="{FF2B5EF4-FFF2-40B4-BE49-F238E27FC236}">
                <a16:creationId xmlns:a16="http://schemas.microsoft.com/office/drawing/2014/main" id="{2EFABEA8-6008-EE99-E089-8674C1B59030}"/>
              </a:ext>
            </a:extLst>
          </p:cNvPr>
          <p:cNvSpPr txBox="1"/>
          <p:nvPr/>
        </p:nvSpPr>
        <p:spPr>
          <a:xfrm>
            <a:off x="1269507" y="1921498"/>
            <a:ext cx="9576353" cy="4154984"/>
          </a:xfrm>
          <a:prstGeom prst="rect">
            <a:avLst/>
          </a:prstGeom>
          <a:noFill/>
        </p:spPr>
        <p:txBody>
          <a:bodyPr wrap="square" rtlCol="0">
            <a:spAutoFit/>
          </a:bodyPr>
          <a:lstStyle/>
          <a:p>
            <a:pPr algn="l" fontAlgn="auto"/>
            <a:r>
              <a:rPr lang="en-US" sz="2400" b="1" i="0" dirty="0">
                <a:effectLst/>
                <a:latin typeface="-apple-system"/>
              </a:rPr>
              <a:t>GOLD </a:t>
            </a:r>
            <a:r>
              <a:rPr lang="en-US" sz="2400" b="0" i="0" dirty="0">
                <a:effectLst/>
                <a:latin typeface="-apple-system"/>
              </a:rPr>
              <a:t>- Student Ambassadors who have gone above and beyond serving their local community will be invited to the Gold Milestone.</a:t>
            </a:r>
          </a:p>
          <a:p>
            <a:pPr algn="l" fontAlgn="auto"/>
            <a:r>
              <a:rPr lang="en-US" sz="2400" b="0" i="0" dirty="0">
                <a:effectLst/>
                <a:latin typeface="-apple-system"/>
              </a:rPr>
              <a:t>Benefits:</a:t>
            </a:r>
          </a:p>
          <a:p>
            <a:pPr lvl="1">
              <a:buFont typeface="+mj-lt"/>
              <a:buAutoNum type="arabicPeriod"/>
            </a:pPr>
            <a:r>
              <a:rPr lang="en-US" sz="2400" dirty="0">
                <a:effectLst/>
              </a:rPr>
              <a:t> Alpha and Beta benefits</a:t>
            </a:r>
          </a:p>
          <a:p>
            <a:pPr lvl="1">
              <a:buFont typeface="+mj-lt"/>
              <a:buAutoNum type="arabicPeriod"/>
            </a:pPr>
            <a:r>
              <a:rPr lang="en-US" sz="2400" dirty="0">
                <a:effectLst/>
              </a:rPr>
              <a:t> Program leadership opportunities</a:t>
            </a:r>
          </a:p>
          <a:p>
            <a:pPr lvl="1">
              <a:buFont typeface="+mj-lt"/>
              <a:buAutoNum type="arabicPeriod"/>
            </a:pPr>
            <a:r>
              <a:rPr lang="en-US" sz="2400" dirty="0">
                <a:effectLst/>
              </a:rPr>
              <a:t> Participate in pilot programs</a:t>
            </a:r>
          </a:p>
          <a:p>
            <a:pPr lvl="1">
              <a:buFont typeface="+mj-lt"/>
              <a:buAutoNum type="arabicPeriod"/>
            </a:pPr>
            <a:r>
              <a:rPr lang="en-US" sz="2400" dirty="0">
                <a:effectLst/>
              </a:rPr>
              <a:t> Microsoft  (MVP) mentorship</a:t>
            </a:r>
          </a:p>
          <a:p>
            <a:pPr lvl="1">
              <a:buFont typeface="+mj-lt"/>
              <a:buAutoNum type="arabicPeriod"/>
            </a:pPr>
            <a:r>
              <a:rPr lang="en-US" sz="2400" dirty="0"/>
              <a:t> Consideration for the </a:t>
            </a:r>
            <a:r>
              <a:rPr lang="en-US" sz="2400" dirty="0">
                <a:effectLst/>
              </a:rPr>
              <a:t>MVP program</a:t>
            </a:r>
          </a:p>
          <a:p>
            <a:pPr lvl="1">
              <a:buFont typeface="+mj-lt"/>
              <a:buAutoNum type="arabicPeriod"/>
            </a:pPr>
            <a:r>
              <a:rPr lang="en-US" sz="2400" dirty="0">
                <a:effectLst/>
              </a:rPr>
              <a:t> Exclusive Gold swag</a:t>
            </a:r>
          </a:p>
          <a:p>
            <a:pPr lvl="1"/>
            <a:endParaRPr lang="en-US" sz="2400" dirty="0"/>
          </a:p>
          <a:p>
            <a:pPr lvl="1"/>
            <a:r>
              <a:rPr lang="en-US" sz="2400" dirty="0">
                <a:effectLst>
                  <a:outerShdw blurRad="38100" dist="38100" dir="2700000" algn="tl">
                    <a:srgbClr val="000000">
                      <a:alpha val="43137"/>
                    </a:srgbClr>
                  </a:outerShdw>
                </a:effectLst>
              </a:rPr>
              <a:t>[Microsoft’s Most Valuable Professionals - MVP]</a:t>
            </a:r>
          </a:p>
        </p:txBody>
      </p:sp>
      <p:pic>
        <p:nvPicPr>
          <p:cNvPr id="5" name="Picture 4">
            <a:extLst>
              <a:ext uri="{FF2B5EF4-FFF2-40B4-BE49-F238E27FC236}">
                <a16:creationId xmlns:a16="http://schemas.microsoft.com/office/drawing/2014/main" id="{8F4E6C18-15E3-8679-E899-5ACB329C9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7354" y="5237740"/>
            <a:ext cx="708326" cy="708326"/>
          </a:xfrm>
          <a:prstGeom prst="rect">
            <a:avLst/>
          </a:prstGeom>
        </p:spPr>
      </p:pic>
    </p:spTree>
    <p:extLst>
      <p:ext uri="{BB962C8B-B14F-4D97-AF65-F5344CB8AC3E}">
        <p14:creationId xmlns:p14="http://schemas.microsoft.com/office/powerpoint/2010/main" val="292232409"/>
      </p:ext>
    </p:extLst>
  </p:cSld>
  <p:clrMapOvr>
    <a:masterClrMapping/>
  </p:clrMapOvr>
</p:sld>
</file>

<file path=ppt/theme/theme1.xml><?xml version="1.0" encoding="utf-8"?>
<a:theme xmlns:a="http://schemas.openxmlformats.org/drawingml/2006/main" name="Retrospect">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2242</TotalTime>
  <Words>1324</Words>
  <Application>Microsoft Office PowerPoint</Application>
  <PresentationFormat>Widescreen</PresentationFormat>
  <Paragraphs>261</Paragraphs>
  <Slides>36</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-apple-system</vt:lpstr>
      <vt:lpstr>Arial</vt:lpstr>
      <vt:lpstr>Calibri</vt:lpstr>
      <vt:lpstr>Calibri Light</vt:lpstr>
      <vt:lpstr>Courier New</vt:lpstr>
      <vt:lpstr>Segoe UI</vt:lpstr>
      <vt:lpstr>Wingdings</vt:lpstr>
      <vt:lpstr>Retrospect</vt:lpstr>
      <vt:lpstr>PowerPoint Presentation</vt:lpstr>
      <vt:lpstr>PowerPoint Presentation</vt:lpstr>
      <vt:lpstr>Contents</vt:lpstr>
      <vt:lpstr>Microsoft Learn Student Ambassadors - MLSA</vt:lpstr>
      <vt:lpstr>Milestones in MLSA</vt:lpstr>
      <vt:lpstr>Milestones in MLSA</vt:lpstr>
      <vt:lpstr>Milestones in MLSA</vt:lpstr>
      <vt:lpstr>Milestones in MLSA</vt:lpstr>
      <vt:lpstr>Milestones in MLSA</vt:lpstr>
      <vt:lpstr>Milestones in MLSA</vt:lpstr>
      <vt:lpstr>How to apply</vt:lpstr>
      <vt:lpstr>PowerPoint Presentation</vt:lpstr>
      <vt:lpstr>How to apply – Application Questions</vt:lpstr>
      <vt:lpstr>How to apply – Additional Information</vt:lpstr>
      <vt:lpstr>How to apply – Review</vt:lpstr>
      <vt:lpstr>Postman Student Programs</vt:lpstr>
      <vt:lpstr>Programs for Postman</vt:lpstr>
      <vt:lpstr>Benefits - Postman Student Leader Programs</vt:lpstr>
      <vt:lpstr>Benefits - Postman Student Leader Programs</vt:lpstr>
      <vt:lpstr>Postman Swag Kit</vt:lpstr>
      <vt:lpstr>Application Process for Student Expert</vt:lpstr>
      <vt:lpstr>Application Process for Student Leader</vt:lpstr>
      <vt:lpstr>AWS Cloud Captain</vt:lpstr>
      <vt:lpstr>Benefits</vt:lpstr>
      <vt:lpstr>AWS Swag Kit</vt:lpstr>
      <vt:lpstr>AWS Cloud Captain – BD Community</vt:lpstr>
      <vt:lpstr>Pre-requisite to be AWS Cloud Captain</vt:lpstr>
      <vt:lpstr>PowerPoint Presentation</vt:lpstr>
      <vt:lpstr>Question : 1</vt:lpstr>
      <vt:lpstr>Question : 2</vt:lpstr>
      <vt:lpstr>Question : 3</vt:lpstr>
      <vt:lpstr>Question : 4</vt:lpstr>
      <vt:lpstr>Question : 5</vt:lpstr>
      <vt:lpstr>Activity - </vt:lpstr>
      <vt:lpstr>Programming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Tanvir Ahmed Khan</dc:creator>
  <cp:lastModifiedBy>Tanvir Ahmed Khan</cp:lastModifiedBy>
  <cp:revision>33</cp:revision>
  <dcterms:created xsi:type="dcterms:W3CDTF">2023-09-20T18:20:28Z</dcterms:created>
  <dcterms:modified xsi:type="dcterms:W3CDTF">2023-09-23T05:01:59Z</dcterms:modified>
</cp:coreProperties>
</file>